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96" r:id="rId1"/>
  </p:sldMasterIdLst>
  <p:notesMasterIdLst>
    <p:notesMasterId r:id="rId39"/>
  </p:notesMasterIdLst>
  <p:handoutMasterIdLst>
    <p:handoutMasterId r:id="rId40"/>
  </p:handoutMasterIdLst>
  <p:sldIdLst>
    <p:sldId id="302" r:id="rId2"/>
    <p:sldId id="265" r:id="rId3"/>
    <p:sldId id="274" r:id="rId4"/>
    <p:sldId id="284" r:id="rId5"/>
    <p:sldId id="295" r:id="rId6"/>
    <p:sldId id="294" r:id="rId7"/>
    <p:sldId id="289" r:id="rId8"/>
    <p:sldId id="280" r:id="rId9"/>
    <p:sldId id="285" r:id="rId10"/>
    <p:sldId id="286" r:id="rId11"/>
    <p:sldId id="287" r:id="rId12"/>
    <p:sldId id="292" r:id="rId13"/>
    <p:sldId id="298" r:id="rId14"/>
    <p:sldId id="300" r:id="rId15"/>
    <p:sldId id="293" r:id="rId16"/>
    <p:sldId id="257" r:id="rId17"/>
    <p:sldId id="290" r:id="rId18"/>
    <p:sldId id="291" r:id="rId19"/>
    <p:sldId id="258" r:id="rId20"/>
    <p:sldId id="281" r:id="rId21"/>
    <p:sldId id="259" r:id="rId22"/>
    <p:sldId id="260" r:id="rId23"/>
    <p:sldId id="261" r:id="rId24"/>
    <p:sldId id="262" r:id="rId25"/>
    <p:sldId id="267" r:id="rId26"/>
    <p:sldId id="273" r:id="rId27"/>
    <p:sldId id="278" r:id="rId28"/>
    <p:sldId id="266" r:id="rId29"/>
    <p:sldId id="277" r:id="rId30"/>
    <p:sldId id="297" r:id="rId31"/>
    <p:sldId id="276" r:id="rId32"/>
    <p:sldId id="268" r:id="rId33"/>
    <p:sldId id="270" r:id="rId34"/>
    <p:sldId id="275" r:id="rId35"/>
    <p:sldId id="271" r:id="rId36"/>
    <p:sldId id="296" r:id="rId37"/>
    <p:sldId id="264" r:id="rId38"/>
  </p:sldIdLst>
  <p:sldSz cx="9144000" cy="6858000" type="screen4x3"/>
  <p:notesSz cx="6858000" cy="90805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3399"/>
    <a:srgbClr val="CC3399"/>
    <a:srgbClr val="008000"/>
    <a:srgbClr val="0099FF"/>
    <a:srgbClr val="EBEDDF"/>
    <a:srgbClr val="BEB1AA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594" autoAdjust="0"/>
  </p:normalViewPr>
  <p:slideViewPr>
    <p:cSldViewPr>
      <p:cViewPr varScale="1">
        <p:scale>
          <a:sx n="83" d="100"/>
          <a:sy n="83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5" d="100"/>
        <a:sy n="95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532" y="-108"/>
      </p:cViewPr>
      <p:guideLst>
        <p:guide orient="horz" pos="286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dirty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C8B1A45-2F72-46E6-8543-6505B07ADBB5}" type="datetimeFigureOut">
              <a:rPr lang="en-US"/>
              <a:pPr>
                <a:defRPr/>
              </a:pPr>
              <a:t>1/16/2010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24888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dirty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24888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6F02C3D-7FA1-4F9B-AAFE-C5AE707F09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D095BEA-0A56-42FB-9120-525D92F5E064}" type="datetimeFigureOut">
              <a:rPr lang="en-US"/>
              <a:pPr>
                <a:defRPr/>
              </a:pPr>
              <a:t>1/16/2010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81038"/>
            <a:ext cx="4540250" cy="34051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13238"/>
            <a:ext cx="5486400" cy="4086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24888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24888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1C2B4B0-0D64-46FC-B544-13A0811E98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FBE8BF-1B18-41BF-AB80-7ED04A77EF52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DC5174D-C3D4-4AFF-A378-DAEA57AE963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E708DB-C757-4A38-B93A-37A882B3C8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5EF546-899F-4928-88AD-46734A85BEF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FBE8BF-1B18-41BF-AB80-7ED04A77EF52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 smtClean="0"/>
              <a:t>Muchas</a:t>
            </a:r>
            <a:r>
              <a:rPr lang="en-US" dirty="0" smtClean="0"/>
              <a:t> de </a:t>
            </a:r>
            <a:r>
              <a:rPr lang="en-US" dirty="0" err="1" smtClean="0"/>
              <a:t>nuestras</a:t>
            </a:r>
            <a:r>
              <a:rPr lang="en-US" dirty="0" smtClean="0"/>
              <a:t> </a:t>
            </a:r>
            <a:r>
              <a:rPr lang="en-US" dirty="0" err="1" smtClean="0"/>
              <a:t>dificultades</a:t>
            </a:r>
            <a:r>
              <a:rPr lang="en-US" dirty="0" smtClean="0"/>
              <a:t> </a:t>
            </a:r>
            <a:r>
              <a:rPr lang="en-US" dirty="0" err="1" smtClean="0"/>
              <a:t>actuales</a:t>
            </a:r>
            <a:r>
              <a:rPr lang="en-US" dirty="0" smtClean="0"/>
              <a:t> </a:t>
            </a:r>
            <a:r>
              <a:rPr lang="en-US" dirty="0" err="1" smtClean="0"/>
              <a:t>resultan</a:t>
            </a:r>
            <a:r>
              <a:rPr lang="en-US" dirty="0" smtClean="0"/>
              <a:t> de un </a:t>
            </a:r>
            <a:r>
              <a:rPr lang="en-US" dirty="0" err="1" smtClean="0"/>
              <a:t>fracaso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separar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formas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pago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como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medida</a:t>
            </a:r>
            <a:r>
              <a:rPr lang="en-US" baseline="0" dirty="0" smtClean="0"/>
              <a:t> de valor.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E46B35-997F-4701-9450-AD2973CF21B1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 smtClean="0"/>
              <a:t>Estas</a:t>
            </a:r>
            <a:r>
              <a:rPr lang="en-US" baseline="0" dirty="0" smtClean="0"/>
              <a:t> son </a:t>
            </a:r>
            <a:r>
              <a:rPr lang="en-US" baseline="0" dirty="0" err="1" smtClean="0"/>
              <a:t>las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palabras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Dee Hock </a:t>
            </a:r>
            <a:r>
              <a:rPr lang="en-US" baseline="0" dirty="0" err="1" smtClean="0"/>
              <a:t>usó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expresar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esperanzas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más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profundas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mientras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comenzaba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liderear</a:t>
            </a:r>
            <a:r>
              <a:rPr lang="en-US" baseline="0" dirty="0" smtClean="0"/>
              <a:t> el </a:t>
            </a:r>
            <a:r>
              <a:rPr lang="en-US" baseline="0" dirty="0" err="1" smtClean="0"/>
              <a:t>proceso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resultó</a:t>
            </a:r>
            <a:r>
              <a:rPr lang="en-US" baseline="0" dirty="0" smtClean="0"/>
              <a:t> en la </a:t>
            </a:r>
            <a:r>
              <a:rPr lang="en-US" baseline="0" dirty="0" err="1" smtClean="0"/>
              <a:t>formación</a:t>
            </a:r>
            <a:r>
              <a:rPr lang="en-US" baseline="0" dirty="0" smtClean="0"/>
              <a:t> de VISA </a:t>
            </a:r>
            <a:r>
              <a:rPr lang="en-US" baseline="0" dirty="0" err="1" smtClean="0"/>
              <a:t>Internacional</a:t>
            </a:r>
            <a:r>
              <a:rPr lang="en-US" baseline="0" dirty="0" smtClean="0"/>
              <a:t> y la </a:t>
            </a:r>
            <a:r>
              <a:rPr lang="en-US" baseline="0" dirty="0" err="1" smtClean="0"/>
              <a:t>tarjeta</a:t>
            </a:r>
            <a:r>
              <a:rPr lang="en-US" baseline="0" dirty="0" smtClean="0"/>
              <a:t> VISA.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DDA229-C861-4237-B489-696189CB90AF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BE6C8F-16D3-4DF4-8E19-BF8276441F57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LETS=</a:t>
            </a:r>
            <a:r>
              <a:rPr lang="en-US" dirty="0" err="1" smtClean="0"/>
              <a:t>sistemas</a:t>
            </a:r>
            <a:r>
              <a:rPr lang="en-US" baseline="0" dirty="0" smtClean="0"/>
              <a:t> locales de </a:t>
            </a:r>
            <a:r>
              <a:rPr lang="en-US" baseline="0" dirty="0" err="1" smtClean="0"/>
              <a:t>comercio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intercambio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6E643C-779E-4F09-924E-F208799B8506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C94774-2E5E-4EF2-84D4-CCAF5220B9BE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C08ED4-7B0A-4E33-B13E-4E2DF2411AD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 err="1" smtClean="0"/>
              <a:t>Naciones</a:t>
            </a:r>
            <a:r>
              <a:rPr lang="en-US" sz="2400" i="1" dirty="0" smtClean="0"/>
              <a:t>, </a:t>
            </a:r>
            <a:r>
              <a:rPr lang="en-US" sz="2400" i="1" dirty="0" err="1" smtClean="0"/>
              <a:t>compañias</a:t>
            </a:r>
            <a:r>
              <a:rPr lang="en-US" sz="2400" i="1" dirty="0" smtClean="0"/>
              <a:t> e </a:t>
            </a:r>
            <a:r>
              <a:rPr lang="en-US" sz="2400" i="1" dirty="0" err="1" smtClean="0"/>
              <a:t>individuos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que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explotan</a:t>
            </a:r>
            <a:r>
              <a:rPr lang="en-US" sz="2400" i="1" dirty="0" smtClean="0"/>
              <a:t> la </a:t>
            </a:r>
            <a:r>
              <a:rPr lang="en-US" sz="2400" i="1" dirty="0" err="1" smtClean="0"/>
              <a:t>abundancia</a:t>
            </a:r>
            <a:r>
              <a:rPr lang="en-US" sz="2400" i="1" dirty="0" smtClean="0"/>
              <a:t> “</a:t>
            </a:r>
            <a:r>
              <a:rPr lang="en-US" sz="2400" i="1" dirty="0" err="1" smtClean="0"/>
              <a:t>libre</a:t>
            </a:r>
            <a:r>
              <a:rPr lang="en-US" sz="2400" i="1" dirty="0" smtClean="0"/>
              <a:t>” (</a:t>
            </a:r>
            <a:r>
              <a:rPr lang="en-US" sz="2400" i="1" dirty="0" err="1" smtClean="0"/>
              <a:t>que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es</a:t>
            </a:r>
            <a:r>
              <a:rPr lang="en-US" sz="2400" i="1" dirty="0" smtClean="0"/>
              <a:t>, el </a:t>
            </a:r>
            <a:r>
              <a:rPr lang="en-US" sz="2400" i="1" dirty="0" err="1" smtClean="0"/>
              <a:t>recurso</a:t>
            </a:r>
            <a:r>
              <a:rPr lang="en-US" sz="2400" i="1" dirty="0" smtClean="0"/>
              <a:t> del </a:t>
            </a:r>
            <a:r>
              <a:rPr lang="en-US" sz="2400" i="1" dirty="0" err="1" smtClean="0"/>
              <a:t>precio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opresor</a:t>
            </a:r>
            <a:r>
              <a:rPr lang="en-US" sz="2400" i="1" dirty="0" smtClean="0"/>
              <a:t>) </a:t>
            </a:r>
            <a:r>
              <a:rPr lang="en-US" sz="2400" i="1" dirty="0" err="1" smtClean="0"/>
              <a:t>ganan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una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porción</a:t>
            </a:r>
            <a:r>
              <a:rPr lang="en-US" sz="2400" i="1" dirty="0" smtClean="0"/>
              <a:t> del </a:t>
            </a:r>
            <a:r>
              <a:rPr lang="en-US" sz="2400" i="1" dirty="0" err="1" smtClean="0"/>
              <a:t>mercado</a:t>
            </a:r>
            <a:r>
              <a:rPr lang="en-US" sz="2400" i="1" dirty="0" smtClean="0"/>
              <a:t> en contra de </a:t>
            </a:r>
            <a:r>
              <a:rPr lang="en-US" sz="2400" i="1" dirty="0" err="1" smtClean="0"/>
              <a:t>todos</a:t>
            </a:r>
            <a:r>
              <a:rPr lang="en-US" sz="2400" i="1" dirty="0" smtClean="0"/>
              <a:t> los </a:t>
            </a:r>
            <a:r>
              <a:rPr lang="en-US" sz="2400" i="1" dirty="0" err="1" smtClean="0"/>
              <a:t>rivales</a:t>
            </a:r>
            <a:r>
              <a:rPr lang="en-US" sz="2400" i="1" dirty="0" smtClean="0"/>
              <a:t>…. Los </a:t>
            </a:r>
            <a:r>
              <a:rPr lang="en-US" sz="2400" i="1" dirty="0" err="1" smtClean="0"/>
              <a:t>líderes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políticos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que</a:t>
            </a:r>
            <a:r>
              <a:rPr lang="en-US" sz="2400" i="1" dirty="0" smtClean="0"/>
              <a:t> los </a:t>
            </a:r>
            <a:r>
              <a:rPr lang="en-US" sz="2400" i="1" dirty="0" err="1" smtClean="0"/>
              <a:t>acomodan</a:t>
            </a:r>
            <a:r>
              <a:rPr lang="en-US" sz="2400" i="1" dirty="0" smtClean="0"/>
              <a:t> se </a:t>
            </a:r>
            <a:r>
              <a:rPr lang="en-US" sz="2400" i="1" dirty="0" err="1" smtClean="0"/>
              <a:t>convierten</a:t>
            </a:r>
            <a:r>
              <a:rPr lang="en-US" sz="2400" i="1" dirty="0" smtClean="0"/>
              <a:t> en la </a:t>
            </a:r>
            <a:r>
              <a:rPr lang="en-US" sz="2400" i="1" dirty="0" err="1" smtClean="0"/>
              <a:t>máquina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motriz</a:t>
            </a:r>
            <a:r>
              <a:rPr lang="en-US" sz="2400" i="1" dirty="0" smtClean="0"/>
              <a:t> de </a:t>
            </a:r>
            <a:r>
              <a:rPr lang="en-US" sz="2400" i="1" dirty="0" err="1" smtClean="0"/>
              <a:t>asuntos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internacionales</a:t>
            </a:r>
            <a:r>
              <a:rPr lang="en-US" sz="2400" i="1" dirty="0" smtClean="0"/>
              <a:t>. </a:t>
            </a:r>
            <a:r>
              <a:rPr lang="en-US" sz="2400" i="1" dirty="0" err="1" smtClean="0"/>
              <a:t>Sus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países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colonizan</a:t>
            </a:r>
            <a:r>
              <a:rPr lang="en-US" sz="2400" i="1" dirty="0" smtClean="0"/>
              <a:t> y </a:t>
            </a:r>
            <a:r>
              <a:rPr lang="en-US" sz="2400" i="1" dirty="0" err="1" smtClean="0"/>
              <a:t>prosperan</a:t>
            </a:r>
            <a:r>
              <a:rPr lang="en-US" sz="2400" i="1" dirty="0" smtClean="0"/>
              <a:t>.  </a:t>
            </a:r>
          </a:p>
          <a:p>
            <a:pPr marL="0" lvl="1"/>
            <a:r>
              <a:rPr lang="en-US" sz="2400" i="1" dirty="0" smtClean="0"/>
              <a:t>- </a:t>
            </a:r>
            <a:r>
              <a:rPr lang="en-US" sz="2400" dirty="0" smtClean="0"/>
              <a:t>George Gilder, </a:t>
            </a:r>
            <a:r>
              <a:rPr lang="en-US" sz="2400" i="1" dirty="0" err="1" smtClean="0"/>
              <a:t>Telecosm</a:t>
            </a:r>
            <a:r>
              <a:rPr lang="en-US" sz="2400" dirty="0" smtClean="0"/>
              <a:t>, p.7).</a:t>
            </a:r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C1A0BC-9DA9-44FA-8B29-5E80B4F44EF2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BCACC4-33D9-4ED7-AFE5-7BD3409C6A15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F4B074-1056-44F2-84C7-505109B8382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EF929-C5DA-4B01-BBA1-B9F109319641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2185187-BF28-47D6-BEFA-69B34D2069C0}" type="slidenum">
              <a:rPr lang="en-US" altLang="en-A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en-AU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83FDAA-008F-4BCB-A7ED-2083E3D612E0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03EF03-FD4F-4EEE-AB81-70D5388D4A75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0005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LETS=</a:t>
            </a:r>
            <a:r>
              <a:rPr lang="en-US" dirty="0" err="1" smtClean="0"/>
              <a:t>sistemas</a:t>
            </a:r>
            <a:r>
              <a:rPr lang="en-US" baseline="0" dirty="0" smtClean="0"/>
              <a:t> locales de </a:t>
            </a:r>
            <a:r>
              <a:rPr lang="en-US" baseline="0" dirty="0" err="1" smtClean="0"/>
              <a:t>comercio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intercambio</a:t>
            </a:r>
            <a:endParaRPr lang="en-US" dirty="0" smtClean="0"/>
          </a:p>
          <a:p>
            <a:pPr marL="400050" lvl="1" eaLnBrk="1" hangingPunct="1">
              <a:spcBef>
                <a:spcPct val="0"/>
              </a:spcBef>
            </a:pPr>
            <a:r>
              <a:rPr lang="en-US" dirty="0" err="1" smtClean="0">
                <a:latin typeface="Arial" pitchFamily="34" charset="0"/>
              </a:rPr>
              <a:t>Basado</a:t>
            </a:r>
            <a:r>
              <a:rPr lang="en-US" dirty="0" smtClean="0">
                <a:latin typeface="Arial" pitchFamily="34" charset="0"/>
              </a:rPr>
              <a:t> en </a:t>
            </a:r>
            <a:r>
              <a:rPr lang="en-US" dirty="0" err="1" smtClean="0">
                <a:latin typeface="Arial" pitchFamily="34" charset="0"/>
              </a:rPr>
              <a:t>lineas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predeterminadas</a:t>
            </a:r>
            <a:r>
              <a:rPr lang="en-US" baseline="0" dirty="0" smtClean="0">
                <a:latin typeface="Arial" pitchFamily="34" charset="0"/>
              </a:rPr>
              <a:t> de </a:t>
            </a:r>
            <a:r>
              <a:rPr lang="en-US" baseline="0" dirty="0" err="1" smtClean="0">
                <a:latin typeface="Arial" pitchFamily="34" charset="0"/>
              </a:rPr>
              <a:t>credito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dentro</a:t>
            </a:r>
            <a:r>
              <a:rPr lang="en-US" baseline="0" dirty="0" smtClean="0">
                <a:latin typeface="Arial" pitchFamily="34" charset="0"/>
              </a:rPr>
              <a:t> de un </a:t>
            </a:r>
            <a:r>
              <a:rPr lang="en-US" baseline="0" dirty="0" err="1" smtClean="0">
                <a:latin typeface="Arial" pitchFamily="34" charset="0"/>
              </a:rPr>
              <a:t>sistema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mutuo</a:t>
            </a:r>
            <a:r>
              <a:rPr lang="en-US" baseline="0" dirty="0" smtClean="0">
                <a:latin typeface="Arial" pitchFamily="34" charset="0"/>
              </a:rPr>
              <a:t> de </a:t>
            </a:r>
            <a:r>
              <a:rPr lang="en-US" baseline="0" dirty="0" err="1" smtClean="0">
                <a:latin typeface="Arial" pitchFamily="34" charset="0"/>
              </a:rPr>
              <a:t>liquidacion</a:t>
            </a:r>
            <a:r>
              <a:rPr lang="en-US" baseline="0" dirty="0" smtClean="0">
                <a:latin typeface="Arial" pitchFamily="34" charset="0"/>
              </a:rPr>
              <a:t> de </a:t>
            </a:r>
            <a:r>
              <a:rPr lang="en-US" baseline="0" dirty="0" err="1" smtClean="0">
                <a:latin typeface="Arial" pitchFamily="34" charset="0"/>
              </a:rPr>
              <a:t>credito</a:t>
            </a:r>
            <a:r>
              <a:rPr lang="en-US" baseline="0" dirty="0" smtClean="0">
                <a:latin typeface="Arial" pitchFamily="34" charset="0"/>
              </a:rPr>
              <a:t> (</a:t>
            </a:r>
            <a:r>
              <a:rPr lang="en-US" baseline="0" dirty="0" err="1" smtClean="0">
                <a:latin typeface="Arial" pitchFamily="34" charset="0"/>
              </a:rPr>
              <a:t>por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ejemplo</a:t>
            </a:r>
            <a:r>
              <a:rPr lang="en-US" baseline="0" dirty="0" smtClean="0">
                <a:latin typeface="Arial" pitchFamily="34" charset="0"/>
              </a:rPr>
              <a:t>, LETS e </a:t>
            </a:r>
            <a:r>
              <a:rPr lang="en-US" baseline="0" dirty="0" err="1" smtClean="0">
                <a:latin typeface="Arial" pitchFamily="34" charset="0"/>
              </a:rPr>
              <a:t>intercambios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comerciales</a:t>
            </a:r>
            <a:r>
              <a:rPr lang="en-US" baseline="0" dirty="0" smtClean="0">
                <a:latin typeface="Arial" pitchFamily="34" charset="0"/>
              </a:rPr>
              <a:t>).</a:t>
            </a:r>
          </a:p>
          <a:p>
            <a:pPr marL="400050" lvl="1" eaLnBrk="1" hangingPunct="1">
              <a:spcBef>
                <a:spcPct val="0"/>
              </a:spcBef>
            </a:pPr>
            <a:r>
              <a:rPr lang="en-US" baseline="0" dirty="0" smtClean="0">
                <a:latin typeface="Arial" pitchFamily="34" charset="0"/>
              </a:rPr>
              <a:t>Los </a:t>
            </a:r>
            <a:r>
              <a:rPr lang="en-US" baseline="0" dirty="0" err="1" smtClean="0">
                <a:latin typeface="Arial" pitchFamily="34" charset="0"/>
              </a:rPr>
              <a:t>creditos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internos</a:t>
            </a:r>
            <a:r>
              <a:rPr lang="en-US" baseline="0" dirty="0" smtClean="0">
                <a:latin typeface="Arial" pitchFamily="34" charset="0"/>
              </a:rPr>
              <a:t> de un </a:t>
            </a:r>
            <a:r>
              <a:rPr lang="en-US" baseline="0" dirty="0" err="1" smtClean="0">
                <a:latin typeface="Arial" pitchFamily="34" charset="0"/>
              </a:rPr>
              <a:t>intercambio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liquidativo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pueden</a:t>
            </a:r>
            <a:r>
              <a:rPr lang="en-US" baseline="0" dirty="0" smtClean="0">
                <a:latin typeface="Arial" pitchFamily="34" charset="0"/>
              </a:rPr>
              <a:t> ser </a:t>
            </a:r>
            <a:r>
              <a:rPr lang="en-US" baseline="0" dirty="0" err="1" smtClean="0">
                <a:latin typeface="Arial" pitchFamily="34" charset="0"/>
              </a:rPr>
              <a:t>pensados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como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una</a:t>
            </a:r>
            <a:r>
              <a:rPr lang="en-US" baseline="0" dirty="0" smtClean="0">
                <a:latin typeface="Arial" pitchFamily="34" charset="0"/>
              </a:rPr>
              <a:t> forma de </a:t>
            </a:r>
            <a:r>
              <a:rPr lang="en-US" baseline="0" dirty="0" err="1" smtClean="0">
                <a:latin typeface="Arial" pitchFamily="34" charset="0"/>
              </a:rPr>
              <a:t>moneda</a:t>
            </a:r>
            <a:r>
              <a:rPr lang="en-US" baseline="0" dirty="0" smtClean="0">
                <a:latin typeface="Arial" pitchFamily="34" charset="0"/>
              </a:rPr>
              <a:t>.</a:t>
            </a:r>
          </a:p>
          <a:p>
            <a:pPr marL="400050" lvl="1" eaLnBrk="1" hangingPunct="1">
              <a:spcBef>
                <a:spcPct val="0"/>
              </a:spcBef>
            </a:pPr>
            <a:r>
              <a:rPr lang="en-US" baseline="0" dirty="0" err="1" smtClean="0">
                <a:latin typeface="Arial" pitchFamily="34" charset="0"/>
              </a:rPr>
              <a:t>Monedas</a:t>
            </a:r>
            <a:r>
              <a:rPr lang="en-US" baseline="0" dirty="0" smtClean="0">
                <a:latin typeface="Arial" pitchFamily="34" charset="0"/>
              </a:rPr>
              <a:t> en </a:t>
            </a:r>
            <a:r>
              <a:rPr lang="en-US" baseline="0" dirty="0" err="1" smtClean="0">
                <a:latin typeface="Arial" pitchFamily="34" charset="0"/>
              </a:rPr>
              <a:t>papel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que</a:t>
            </a:r>
            <a:r>
              <a:rPr lang="en-US" baseline="0" dirty="0" smtClean="0">
                <a:latin typeface="Arial" pitchFamily="34" charset="0"/>
              </a:rPr>
              <a:t> son </a:t>
            </a:r>
            <a:r>
              <a:rPr lang="en-US" baseline="0" dirty="0" err="1" smtClean="0">
                <a:latin typeface="Arial" pitchFamily="34" charset="0"/>
              </a:rPr>
              <a:t>gastadas</a:t>
            </a:r>
            <a:r>
              <a:rPr lang="en-US" baseline="0" dirty="0" smtClean="0">
                <a:latin typeface="Arial" pitchFamily="34" charset="0"/>
              </a:rPr>
              <a:t> en </a:t>
            </a:r>
            <a:r>
              <a:rPr lang="en-US" baseline="0" dirty="0" err="1" smtClean="0">
                <a:latin typeface="Arial" pitchFamily="34" charset="0"/>
              </a:rPr>
              <a:t>circulacion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por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medio</a:t>
            </a:r>
            <a:r>
              <a:rPr lang="en-US" baseline="0" dirty="0" smtClean="0">
                <a:latin typeface="Arial" pitchFamily="34" charset="0"/>
              </a:rPr>
              <a:t> de un solo </a:t>
            </a:r>
            <a:r>
              <a:rPr lang="en-US" baseline="0" dirty="0" err="1" smtClean="0">
                <a:latin typeface="Arial" pitchFamily="34" charset="0"/>
              </a:rPr>
              <a:t>emisor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confiable</a:t>
            </a:r>
            <a:r>
              <a:rPr lang="en-US" baseline="0" dirty="0" smtClean="0">
                <a:latin typeface="Arial" pitchFamily="34" charset="0"/>
              </a:rPr>
              <a:t> o </a:t>
            </a:r>
            <a:r>
              <a:rPr lang="en-US" baseline="0" dirty="0" err="1" smtClean="0">
                <a:latin typeface="Arial" pitchFamily="34" charset="0"/>
              </a:rPr>
              <a:t>grupo</a:t>
            </a:r>
            <a:r>
              <a:rPr lang="en-US" baseline="0" dirty="0" smtClean="0">
                <a:latin typeface="Arial" pitchFamily="34" charset="0"/>
              </a:rPr>
              <a:t> de </a:t>
            </a:r>
            <a:r>
              <a:rPr lang="en-US" baseline="0" dirty="0" err="1" smtClean="0">
                <a:latin typeface="Arial" pitchFamily="34" charset="0"/>
              </a:rPr>
              <a:t>emisores</a:t>
            </a:r>
            <a:r>
              <a:rPr lang="en-US" baseline="0" dirty="0" smtClean="0">
                <a:latin typeface="Arial" pitchFamily="34" charset="0"/>
              </a:rPr>
              <a:t>.</a:t>
            </a:r>
            <a:endParaRPr lang="en-US" dirty="0" smtClean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US" dirty="0" smtClean="0">
              <a:latin typeface="Arial" pitchFamily="34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F939E86-9E22-4942-9128-DAB4CA3CA7D1}" type="slidenum">
              <a:rPr lang="en-US" altLang="en-AU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A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00050" lvl="1" eaLnBrk="1" hangingPunct="1">
              <a:spcBef>
                <a:spcPct val="0"/>
              </a:spcBef>
            </a:pPr>
            <a:r>
              <a:rPr lang="en-US" dirty="0" err="1" smtClean="0">
                <a:latin typeface="Arial" pitchFamily="34" charset="0"/>
              </a:rPr>
              <a:t>Basado</a:t>
            </a:r>
            <a:r>
              <a:rPr lang="en-US" dirty="0" smtClean="0">
                <a:latin typeface="Arial" pitchFamily="34" charset="0"/>
              </a:rPr>
              <a:t> en </a:t>
            </a:r>
            <a:r>
              <a:rPr lang="en-US" dirty="0" err="1" smtClean="0">
                <a:latin typeface="Arial" pitchFamily="34" charset="0"/>
              </a:rPr>
              <a:t>lineas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predeterminadas</a:t>
            </a:r>
            <a:r>
              <a:rPr lang="en-US" baseline="0" dirty="0" smtClean="0">
                <a:latin typeface="Arial" pitchFamily="34" charset="0"/>
              </a:rPr>
              <a:t> de </a:t>
            </a:r>
            <a:r>
              <a:rPr lang="en-US" baseline="0" dirty="0" err="1" smtClean="0">
                <a:latin typeface="Arial" pitchFamily="34" charset="0"/>
              </a:rPr>
              <a:t>credito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dentro</a:t>
            </a:r>
            <a:r>
              <a:rPr lang="en-US" baseline="0" dirty="0" smtClean="0">
                <a:latin typeface="Arial" pitchFamily="34" charset="0"/>
              </a:rPr>
              <a:t> de un </a:t>
            </a:r>
            <a:r>
              <a:rPr lang="en-US" baseline="0" dirty="0" err="1" smtClean="0">
                <a:latin typeface="Arial" pitchFamily="34" charset="0"/>
              </a:rPr>
              <a:t>sistema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mutuo</a:t>
            </a:r>
            <a:r>
              <a:rPr lang="en-US" baseline="0" dirty="0" smtClean="0">
                <a:latin typeface="Arial" pitchFamily="34" charset="0"/>
              </a:rPr>
              <a:t> de </a:t>
            </a:r>
            <a:r>
              <a:rPr lang="en-US" baseline="0" dirty="0" err="1" smtClean="0">
                <a:latin typeface="Arial" pitchFamily="34" charset="0"/>
              </a:rPr>
              <a:t>liquidacion</a:t>
            </a:r>
            <a:r>
              <a:rPr lang="en-US" baseline="0" dirty="0" smtClean="0">
                <a:latin typeface="Arial" pitchFamily="34" charset="0"/>
              </a:rPr>
              <a:t> de </a:t>
            </a:r>
            <a:r>
              <a:rPr lang="en-US" baseline="0" dirty="0" err="1" smtClean="0">
                <a:latin typeface="Arial" pitchFamily="34" charset="0"/>
              </a:rPr>
              <a:t>credito</a:t>
            </a:r>
            <a:r>
              <a:rPr lang="en-US" baseline="0" dirty="0" smtClean="0">
                <a:latin typeface="Arial" pitchFamily="34" charset="0"/>
              </a:rPr>
              <a:t> (</a:t>
            </a:r>
            <a:r>
              <a:rPr lang="en-US" baseline="0" dirty="0" err="1" smtClean="0">
                <a:latin typeface="Arial" pitchFamily="34" charset="0"/>
              </a:rPr>
              <a:t>por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ejemplo</a:t>
            </a:r>
            <a:r>
              <a:rPr lang="en-US" baseline="0" dirty="0" smtClean="0">
                <a:latin typeface="Arial" pitchFamily="34" charset="0"/>
              </a:rPr>
              <a:t>, LETS e </a:t>
            </a:r>
            <a:r>
              <a:rPr lang="en-US" baseline="0" dirty="0" err="1" smtClean="0">
                <a:latin typeface="Arial" pitchFamily="34" charset="0"/>
              </a:rPr>
              <a:t>intercambios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comerciales</a:t>
            </a:r>
            <a:r>
              <a:rPr lang="en-US" baseline="0" dirty="0" smtClean="0">
                <a:latin typeface="Arial" pitchFamily="34" charset="0"/>
              </a:rPr>
              <a:t>).</a:t>
            </a:r>
          </a:p>
          <a:p>
            <a:pPr marL="400050" lvl="1" eaLnBrk="1" hangingPunct="1">
              <a:spcBef>
                <a:spcPct val="0"/>
              </a:spcBef>
            </a:pPr>
            <a:r>
              <a:rPr lang="en-US" baseline="0" dirty="0" smtClean="0">
                <a:latin typeface="Arial" pitchFamily="34" charset="0"/>
              </a:rPr>
              <a:t>Los </a:t>
            </a:r>
            <a:r>
              <a:rPr lang="en-US" baseline="0" dirty="0" err="1" smtClean="0">
                <a:latin typeface="Arial" pitchFamily="34" charset="0"/>
              </a:rPr>
              <a:t>creditos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internos</a:t>
            </a:r>
            <a:r>
              <a:rPr lang="en-US" baseline="0" dirty="0" smtClean="0">
                <a:latin typeface="Arial" pitchFamily="34" charset="0"/>
              </a:rPr>
              <a:t> de un </a:t>
            </a:r>
            <a:r>
              <a:rPr lang="en-US" baseline="0" dirty="0" err="1" smtClean="0">
                <a:latin typeface="Arial" pitchFamily="34" charset="0"/>
              </a:rPr>
              <a:t>intercambio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liquidativo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pueden</a:t>
            </a:r>
            <a:r>
              <a:rPr lang="en-US" baseline="0" dirty="0" smtClean="0">
                <a:latin typeface="Arial" pitchFamily="34" charset="0"/>
              </a:rPr>
              <a:t> ser </a:t>
            </a:r>
            <a:r>
              <a:rPr lang="en-US" baseline="0" dirty="0" err="1" smtClean="0">
                <a:latin typeface="Arial" pitchFamily="34" charset="0"/>
              </a:rPr>
              <a:t>pensados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como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una</a:t>
            </a:r>
            <a:r>
              <a:rPr lang="en-US" baseline="0" dirty="0" smtClean="0">
                <a:latin typeface="Arial" pitchFamily="34" charset="0"/>
              </a:rPr>
              <a:t> forma de </a:t>
            </a:r>
            <a:r>
              <a:rPr lang="en-US" baseline="0" dirty="0" err="1" smtClean="0">
                <a:latin typeface="Arial" pitchFamily="34" charset="0"/>
              </a:rPr>
              <a:t>moneda</a:t>
            </a:r>
            <a:r>
              <a:rPr lang="en-US" baseline="0" dirty="0" smtClean="0">
                <a:latin typeface="Arial" pitchFamily="34" charset="0"/>
              </a:rPr>
              <a:t>.</a:t>
            </a:r>
          </a:p>
          <a:p>
            <a:pPr marL="400050" lvl="1" eaLnBrk="1" hangingPunct="1">
              <a:spcBef>
                <a:spcPct val="0"/>
              </a:spcBef>
            </a:pPr>
            <a:r>
              <a:rPr lang="en-US" baseline="0" dirty="0" err="1" smtClean="0">
                <a:latin typeface="Arial" pitchFamily="34" charset="0"/>
              </a:rPr>
              <a:t>Monedas</a:t>
            </a:r>
            <a:r>
              <a:rPr lang="en-US" baseline="0" dirty="0" smtClean="0">
                <a:latin typeface="Arial" pitchFamily="34" charset="0"/>
              </a:rPr>
              <a:t> en </a:t>
            </a:r>
            <a:r>
              <a:rPr lang="en-US" baseline="0" dirty="0" err="1" smtClean="0">
                <a:latin typeface="Arial" pitchFamily="34" charset="0"/>
              </a:rPr>
              <a:t>papel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que</a:t>
            </a:r>
            <a:r>
              <a:rPr lang="en-US" baseline="0" dirty="0" smtClean="0">
                <a:latin typeface="Arial" pitchFamily="34" charset="0"/>
              </a:rPr>
              <a:t> son </a:t>
            </a:r>
            <a:r>
              <a:rPr lang="en-US" baseline="0" dirty="0" err="1" smtClean="0">
                <a:latin typeface="Arial" pitchFamily="34" charset="0"/>
              </a:rPr>
              <a:t>gastadas</a:t>
            </a:r>
            <a:r>
              <a:rPr lang="en-US" baseline="0" dirty="0" smtClean="0">
                <a:latin typeface="Arial" pitchFamily="34" charset="0"/>
              </a:rPr>
              <a:t> en </a:t>
            </a:r>
            <a:r>
              <a:rPr lang="en-US" baseline="0" dirty="0" err="1" smtClean="0">
                <a:latin typeface="Arial" pitchFamily="34" charset="0"/>
              </a:rPr>
              <a:t>circulacion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por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medio</a:t>
            </a:r>
            <a:r>
              <a:rPr lang="en-US" baseline="0" dirty="0" smtClean="0">
                <a:latin typeface="Arial" pitchFamily="34" charset="0"/>
              </a:rPr>
              <a:t> de un solo </a:t>
            </a:r>
            <a:r>
              <a:rPr lang="en-US" baseline="0" dirty="0" err="1" smtClean="0">
                <a:latin typeface="Arial" pitchFamily="34" charset="0"/>
              </a:rPr>
              <a:t>emisor</a:t>
            </a:r>
            <a:r>
              <a:rPr lang="en-US" baseline="0" dirty="0" smtClean="0">
                <a:latin typeface="Arial" pitchFamily="34" charset="0"/>
              </a:rPr>
              <a:t> </a:t>
            </a:r>
            <a:r>
              <a:rPr lang="en-US" baseline="0" dirty="0" err="1" smtClean="0">
                <a:latin typeface="Arial" pitchFamily="34" charset="0"/>
              </a:rPr>
              <a:t>confiable</a:t>
            </a:r>
            <a:r>
              <a:rPr lang="en-US" baseline="0" dirty="0" smtClean="0">
                <a:latin typeface="Arial" pitchFamily="34" charset="0"/>
              </a:rPr>
              <a:t> o </a:t>
            </a:r>
            <a:r>
              <a:rPr lang="en-US" baseline="0" dirty="0" err="1" smtClean="0">
                <a:latin typeface="Arial" pitchFamily="34" charset="0"/>
              </a:rPr>
              <a:t>grupo</a:t>
            </a:r>
            <a:r>
              <a:rPr lang="en-US" baseline="0" dirty="0" smtClean="0">
                <a:latin typeface="Arial" pitchFamily="34" charset="0"/>
              </a:rPr>
              <a:t> de </a:t>
            </a:r>
            <a:r>
              <a:rPr lang="en-US" baseline="0" dirty="0" err="1" smtClean="0">
                <a:latin typeface="Arial" pitchFamily="34" charset="0"/>
              </a:rPr>
              <a:t>emisores</a:t>
            </a:r>
            <a:r>
              <a:rPr lang="en-US" baseline="0" dirty="0" smtClean="0">
                <a:latin typeface="Arial" pitchFamily="34" charset="0"/>
              </a:rPr>
              <a:t>.</a:t>
            </a:r>
            <a:endParaRPr lang="en-US" dirty="0" smtClean="0">
              <a:latin typeface="Arial" pitchFamily="34" charset="0"/>
            </a:endParaRPr>
          </a:p>
          <a:p>
            <a:pPr marL="400050" lvl="1" eaLnBrk="1" hangingPunct="1">
              <a:spcBef>
                <a:spcPct val="0"/>
              </a:spcBef>
            </a:pPr>
            <a:endParaRPr lang="en-US" sz="2400" dirty="0" smtClean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US" dirty="0" smtClean="0">
              <a:latin typeface="Arial" pitchFamily="34" charset="0"/>
            </a:endParaRP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ADD08BA-6740-49E2-92E4-3F58EADA3A44}" type="slidenum">
              <a:rPr lang="en-US" altLang="en-AU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A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81E40E-CE23-4FBB-AA5C-A6ADABBE39D1}" type="slidenum">
              <a:rPr lang="en-US" altLang="en-AU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A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Arial" pitchFamily="34" charset="0"/>
              </a:rPr>
              <a:t>Principio: </a:t>
            </a:r>
            <a:r>
              <a:rPr lang="en-US" dirty="0" err="1" smtClean="0">
                <a:latin typeface="Arial" pitchFamily="34" charset="0"/>
              </a:rPr>
              <a:t>pagar</a:t>
            </a:r>
            <a:r>
              <a:rPr lang="en-US" dirty="0" smtClean="0">
                <a:latin typeface="Arial" pitchFamily="34" charset="0"/>
              </a:rPr>
              <a:t> de </a:t>
            </a:r>
            <a:r>
              <a:rPr lang="en-US" dirty="0" err="1" smtClean="0">
                <a:latin typeface="Arial" pitchFamily="34" charset="0"/>
              </a:rPr>
              <a:t>acuerdo</a:t>
            </a:r>
            <a:r>
              <a:rPr lang="en-US" dirty="0" smtClean="0">
                <a:latin typeface="Arial" pitchFamily="34" charset="0"/>
              </a:rPr>
              <a:t> con la </a:t>
            </a:r>
            <a:r>
              <a:rPr lang="en-US" dirty="0" err="1" smtClean="0">
                <a:latin typeface="Arial" pitchFamily="34" charset="0"/>
              </a:rPr>
              <a:t>cantidad</a:t>
            </a:r>
            <a:r>
              <a:rPr lang="en-US" dirty="0" smtClean="0">
                <a:latin typeface="Arial" pitchFamily="34" charset="0"/>
              </a:rPr>
              <a:t> de </a:t>
            </a:r>
            <a:r>
              <a:rPr lang="en-US" dirty="0" err="1" smtClean="0">
                <a:latin typeface="Arial" pitchFamily="34" charset="0"/>
              </a:rPr>
              <a:t>servicio</a:t>
            </a:r>
            <a:r>
              <a:rPr lang="en-US" dirty="0" smtClean="0">
                <a:latin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</a:rPr>
              <a:t>proveido</a:t>
            </a:r>
            <a:r>
              <a:rPr lang="en-US" dirty="0" smtClean="0">
                <a:latin typeface="Arial" pitchFamily="34" charset="0"/>
              </a:rPr>
              <a:t>. </a:t>
            </a: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77C3B89-2C28-466F-9EDA-677273CF7506}" type="slidenum">
              <a:rPr lang="en-US" altLang="en-AU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A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3C6DFD-F1F4-4BCB-ACA1-BC5E164DA0E5}" type="slidenum">
              <a:rPr lang="en-US" altLang="en-AU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A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3EA240-240C-4A0F-BDFE-329D668ADCE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dirty="0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13238"/>
            <a:ext cx="5029200" cy="40862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Como </a:t>
            </a:r>
            <a:r>
              <a:rPr lang="en-US" dirty="0" err="1" smtClean="0"/>
              <a:t>puedes</a:t>
            </a:r>
            <a:r>
              <a:rPr lang="en-US" dirty="0" smtClean="0"/>
              <a:t> </a:t>
            </a:r>
            <a:r>
              <a:rPr lang="en-US" dirty="0" err="1" smtClean="0"/>
              <a:t>hacer</a:t>
            </a:r>
            <a:r>
              <a:rPr lang="en-US" dirty="0" smtClean="0"/>
              <a:t> </a:t>
            </a:r>
            <a:r>
              <a:rPr lang="en-US" dirty="0" err="1" smtClean="0"/>
              <a:t>tus</a:t>
            </a:r>
            <a:r>
              <a:rPr lang="en-US" dirty="0" smtClean="0"/>
              <a:t> </a:t>
            </a:r>
            <a:r>
              <a:rPr lang="en-US" dirty="0" err="1" smtClean="0"/>
              <a:t>creditos</a:t>
            </a:r>
            <a:r>
              <a:rPr lang="en-US" dirty="0" smtClean="0"/>
              <a:t> de </a:t>
            </a:r>
            <a:r>
              <a:rPr lang="en-US" dirty="0" err="1" smtClean="0"/>
              <a:t>comercio</a:t>
            </a:r>
            <a:r>
              <a:rPr lang="en-US" dirty="0" smtClean="0"/>
              <a:t>,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moneda</a:t>
            </a:r>
            <a:r>
              <a:rPr lang="en-US" dirty="0" smtClean="0"/>
              <a:t>, </a:t>
            </a:r>
            <a:r>
              <a:rPr lang="en-US" dirty="0" err="1" smtClean="0"/>
              <a:t>mas</a:t>
            </a:r>
            <a:r>
              <a:rPr lang="en-US" dirty="0" smtClean="0"/>
              <a:t> </a:t>
            </a:r>
            <a:r>
              <a:rPr lang="en-US" dirty="0" err="1" smtClean="0"/>
              <a:t>util</a:t>
            </a:r>
            <a:r>
              <a:rPr lang="en-US" dirty="0" smtClean="0"/>
              <a:t>? La </a:t>
            </a:r>
            <a:r>
              <a:rPr lang="en-US" dirty="0" err="1" smtClean="0"/>
              <a:t>emision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moneda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privada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puede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empezar</a:t>
            </a:r>
            <a:r>
              <a:rPr lang="en-US" baseline="0" dirty="0" smtClean="0"/>
              <a:t> con </a:t>
            </a:r>
            <a:r>
              <a:rPr lang="en-US" baseline="0" dirty="0" err="1" smtClean="0"/>
              <a:t>cualquier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clase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entidades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economicas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pero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importante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involucrar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tantos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niveles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como</a:t>
            </a:r>
            <a:r>
              <a:rPr lang="en-US" baseline="0" dirty="0" smtClean="0"/>
              <a:t> sea </a:t>
            </a:r>
            <a:r>
              <a:rPr lang="en-US" baseline="0" dirty="0" err="1" smtClean="0"/>
              <a:t>posible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participante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pueda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usar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moneda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complementaria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pagar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proveedores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principales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Pero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sirviendo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todos</a:t>
            </a:r>
            <a:r>
              <a:rPr lang="en-US" baseline="0" dirty="0" smtClean="0"/>
              <a:t> los </a:t>
            </a:r>
            <a:r>
              <a:rPr lang="en-US" baseline="0" dirty="0" err="1" smtClean="0"/>
              <a:t>niveles</a:t>
            </a:r>
            <a:r>
              <a:rPr lang="en-US" baseline="0" dirty="0" smtClean="0"/>
              <a:t> de la </a:t>
            </a:r>
            <a:r>
              <a:rPr lang="en-US" baseline="0" dirty="0" err="1" smtClean="0"/>
              <a:t>cadena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suministro</a:t>
            </a:r>
            <a:r>
              <a:rPr lang="en-US" baseline="0" dirty="0" smtClean="0"/>
              <a:t> no </a:t>
            </a:r>
            <a:r>
              <a:rPr lang="en-US" baseline="0" dirty="0" err="1" smtClean="0"/>
              <a:t>puede</a:t>
            </a:r>
            <a:r>
              <a:rPr lang="en-US" baseline="0" dirty="0" smtClean="0"/>
              <a:t> ser </a:t>
            </a:r>
            <a:r>
              <a:rPr lang="en-US" baseline="0" dirty="0" err="1" smtClean="0"/>
              <a:t>realizada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localmente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Debido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muchos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negocios</a:t>
            </a:r>
            <a:r>
              <a:rPr lang="en-US" baseline="0" dirty="0" smtClean="0"/>
              <a:t> son </a:t>
            </a:r>
            <a:r>
              <a:rPr lang="en-US" baseline="0" dirty="0" err="1" smtClean="0"/>
              <a:t>suplidos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afuera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su</a:t>
            </a:r>
            <a:r>
              <a:rPr lang="en-US" baseline="0" dirty="0" smtClean="0"/>
              <a:t> area local, </a:t>
            </a:r>
            <a:r>
              <a:rPr lang="en-US" baseline="0" dirty="0" err="1" smtClean="0"/>
              <a:t>esto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requiere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cobertura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amplia</a:t>
            </a:r>
            <a:r>
              <a:rPr lang="en-US" baseline="0" dirty="0" smtClean="0"/>
              <a:t>.</a:t>
            </a:r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F28A9A-0C11-4B22-B807-9426CEC6196B}" type="slidenum">
              <a:rPr lang="en-US" altLang="en-AU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A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51AE6B-26A3-4DB0-B48B-4F0286D0280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Con la </a:t>
            </a:r>
            <a:r>
              <a:rPr lang="en-US" dirty="0" err="1" smtClean="0"/>
              <a:t>tarjeta</a:t>
            </a:r>
            <a:r>
              <a:rPr lang="en-US" dirty="0" smtClean="0"/>
              <a:t> </a:t>
            </a:r>
            <a:r>
              <a:rPr lang="en-US" dirty="0" err="1" smtClean="0"/>
              <a:t>comunitaria</a:t>
            </a:r>
            <a:r>
              <a:rPr lang="en-US" dirty="0" smtClean="0"/>
              <a:t> Locales les </a:t>
            </a:r>
            <a:r>
              <a:rPr lang="en-US" dirty="0" err="1" smtClean="0"/>
              <a:t>importa</a:t>
            </a:r>
            <a:r>
              <a:rPr lang="en-US" dirty="0" smtClean="0"/>
              <a:t> o la </a:t>
            </a:r>
            <a:r>
              <a:rPr lang="en-US" dirty="0" err="1" smtClean="0"/>
              <a:t>tarjeta</a:t>
            </a:r>
            <a:r>
              <a:rPr lang="en-US" dirty="0" smtClean="0"/>
              <a:t> de </a:t>
            </a:r>
            <a:r>
              <a:rPr lang="en-US" dirty="0" err="1" smtClean="0"/>
              <a:t>debito</a:t>
            </a:r>
            <a:r>
              <a:rPr lang="en-US" dirty="0" smtClean="0"/>
              <a:t> o </a:t>
            </a:r>
            <a:r>
              <a:rPr lang="en-US" dirty="0" err="1" smtClean="0"/>
              <a:t>credito</a:t>
            </a:r>
            <a:r>
              <a:rPr lang="en-US" dirty="0" smtClean="0"/>
              <a:t> del </a:t>
            </a:r>
            <a:r>
              <a:rPr lang="en-US" dirty="0" err="1" smtClean="0"/>
              <a:t>Banco</a:t>
            </a:r>
            <a:r>
              <a:rPr lang="en-US" dirty="0" smtClean="0"/>
              <a:t> </a:t>
            </a:r>
            <a:r>
              <a:rPr lang="en-US" dirty="0" err="1" smtClean="0"/>
              <a:t>Nacional</a:t>
            </a:r>
            <a:r>
              <a:rPr lang="en-US" dirty="0" smtClean="0"/>
              <a:t> Los Alamos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ganas</a:t>
            </a:r>
            <a:r>
              <a:rPr lang="en-US" dirty="0" smtClean="0"/>
              <a:t> </a:t>
            </a:r>
            <a:r>
              <a:rPr lang="en-US" dirty="0" err="1" smtClean="0"/>
              <a:t>puntos</a:t>
            </a:r>
            <a:r>
              <a:rPr lang="en-US" dirty="0" smtClean="0"/>
              <a:t> </a:t>
            </a:r>
            <a:r>
              <a:rPr lang="en-US" dirty="0" err="1" smtClean="0"/>
              <a:t>comunitarios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compra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haces</a:t>
            </a:r>
            <a:r>
              <a:rPr lang="en-US" dirty="0" smtClean="0"/>
              <a:t> en los </a:t>
            </a:r>
            <a:r>
              <a:rPr lang="en-US" dirty="0" err="1" smtClean="0"/>
              <a:t>negocios</a:t>
            </a:r>
            <a:r>
              <a:rPr lang="en-US" dirty="0" smtClean="0"/>
              <a:t> </a:t>
            </a:r>
            <a:r>
              <a:rPr lang="en-US" dirty="0" err="1" smtClean="0"/>
              <a:t>participantes</a:t>
            </a:r>
            <a:r>
              <a:rPr lang="en-US" dirty="0" smtClean="0"/>
              <a:t>…. </a:t>
            </a:r>
            <a:r>
              <a:rPr lang="en-US" dirty="0" err="1" smtClean="0"/>
              <a:t>mas</a:t>
            </a:r>
            <a:r>
              <a:rPr lang="en-US" dirty="0" smtClean="0"/>
              <a:t> la </a:t>
            </a:r>
            <a:r>
              <a:rPr lang="en-US" dirty="0" err="1" smtClean="0"/>
              <a:t>organizacion</a:t>
            </a:r>
            <a:r>
              <a:rPr lang="en-US" dirty="0" smtClean="0"/>
              <a:t> sin </a:t>
            </a:r>
            <a:r>
              <a:rPr lang="en-US" dirty="0" err="1" smtClean="0"/>
              <a:t>animo</a:t>
            </a:r>
            <a:r>
              <a:rPr lang="en-US" dirty="0" smtClean="0"/>
              <a:t> de </a:t>
            </a:r>
            <a:r>
              <a:rPr lang="en-US" dirty="0" err="1" smtClean="0"/>
              <a:t>lucro</a:t>
            </a:r>
            <a:r>
              <a:rPr lang="en-US" dirty="0" smtClean="0"/>
              <a:t> </a:t>
            </a:r>
            <a:r>
              <a:rPr lang="en-US" dirty="0" err="1" smtClean="0"/>
              <a:t>participante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eligas</a:t>
            </a:r>
            <a:r>
              <a:rPr lang="en-US" dirty="0" smtClean="0"/>
              <a:t> se </a:t>
            </a:r>
            <a:r>
              <a:rPr lang="en-US" dirty="0" err="1" smtClean="0"/>
              <a:t>beneficiara</a:t>
            </a:r>
            <a:r>
              <a:rPr lang="en-US" dirty="0" smtClean="0"/>
              <a:t>, </a:t>
            </a:r>
            <a:r>
              <a:rPr lang="en-US" dirty="0" err="1" smtClean="0"/>
              <a:t>tambien</a:t>
            </a:r>
            <a:r>
              <a:rPr lang="en-US" dirty="0" smtClean="0"/>
              <a:t>!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vez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hallas</a:t>
            </a:r>
            <a:r>
              <a:rPr lang="en-US" dirty="0" smtClean="0"/>
              <a:t> </a:t>
            </a:r>
            <a:r>
              <a:rPr lang="en-US" dirty="0" err="1" smtClean="0"/>
              <a:t>acumulado</a:t>
            </a:r>
            <a:r>
              <a:rPr lang="en-US" dirty="0" smtClean="0"/>
              <a:t> </a:t>
            </a:r>
            <a:r>
              <a:rPr lang="en-US" dirty="0" err="1" smtClean="0"/>
              <a:t>Puntos</a:t>
            </a:r>
            <a:r>
              <a:rPr lang="en-US" dirty="0" smtClean="0"/>
              <a:t> </a:t>
            </a:r>
            <a:r>
              <a:rPr lang="en-US" dirty="0" err="1" smtClean="0"/>
              <a:t>Comunitarios</a:t>
            </a:r>
            <a:r>
              <a:rPr lang="en-US" dirty="0" smtClean="0"/>
              <a:t>,</a:t>
            </a:r>
            <a:r>
              <a:rPr lang="en-US" baseline="0" dirty="0" smtClean="0"/>
              <a:t> los </a:t>
            </a:r>
            <a:r>
              <a:rPr lang="en-US" baseline="0" dirty="0" err="1" smtClean="0"/>
              <a:t>puedes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gastar</a:t>
            </a:r>
            <a:r>
              <a:rPr lang="en-US" baseline="0" dirty="0" smtClean="0"/>
              <a:t> con </a:t>
            </a:r>
            <a:r>
              <a:rPr lang="en-US" baseline="0" dirty="0" err="1" smtClean="0"/>
              <a:t>cualquier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mercader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participante</a:t>
            </a:r>
            <a:r>
              <a:rPr lang="en-US" baseline="0" dirty="0" smtClean="0"/>
              <a:t> de Locales les </a:t>
            </a:r>
            <a:r>
              <a:rPr lang="en-US" baseline="0" dirty="0" err="1" smtClean="0"/>
              <a:t>importa</a:t>
            </a:r>
            <a:r>
              <a:rPr lang="en-US" baseline="0" dirty="0" smtClean="0"/>
              <a:t>. Es </a:t>
            </a:r>
            <a:r>
              <a:rPr lang="en-US" baseline="0" dirty="0" err="1" smtClean="0"/>
              <a:t>una</a:t>
            </a:r>
            <a:r>
              <a:rPr lang="en-US" baseline="0" dirty="0" smtClean="0"/>
              <a:t> bonus especial </a:t>
            </a:r>
            <a:r>
              <a:rPr lang="en-US" baseline="0" dirty="0" err="1" smtClean="0"/>
              <a:t>por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comprar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localmente</a:t>
            </a:r>
            <a:r>
              <a:rPr lang="en-US" baseline="0" dirty="0" smtClean="0"/>
              <a:t>. Y lo </a:t>
            </a:r>
            <a:r>
              <a:rPr lang="en-US" baseline="0" dirty="0" err="1" smtClean="0"/>
              <a:t>mejor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todo</a:t>
            </a:r>
            <a:r>
              <a:rPr lang="en-US" baseline="0" dirty="0" smtClean="0"/>
              <a:t> no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cuesta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ni</a:t>
            </a:r>
            <a:r>
              <a:rPr lang="en-US" baseline="0" dirty="0" smtClean="0"/>
              <a:t> un centavo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C9CAD7-6BEE-46C8-894D-5854D5040693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Con la </a:t>
            </a:r>
            <a:r>
              <a:rPr lang="en-US" dirty="0" err="1" smtClean="0"/>
              <a:t>tarjeta</a:t>
            </a:r>
            <a:r>
              <a:rPr lang="en-US" dirty="0" smtClean="0"/>
              <a:t> </a:t>
            </a:r>
            <a:r>
              <a:rPr lang="en-US" dirty="0" err="1" smtClean="0"/>
              <a:t>comunitaria</a:t>
            </a:r>
            <a:r>
              <a:rPr lang="en-US" dirty="0" smtClean="0"/>
              <a:t> Locales les </a:t>
            </a:r>
            <a:r>
              <a:rPr lang="en-US" dirty="0" err="1" smtClean="0"/>
              <a:t>importa</a:t>
            </a:r>
            <a:r>
              <a:rPr lang="en-US" dirty="0" smtClean="0"/>
              <a:t> o la </a:t>
            </a:r>
            <a:r>
              <a:rPr lang="en-US" dirty="0" err="1" smtClean="0"/>
              <a:t>tarjeta</a:t>
            </a:r>
            <a:r>
              <a:rPr lang="en-US" dirty="0" smtClean="0"/>
              <a:t> de </a:t>
            </a:r>
            <a:r>
              <a:rPr lang="en-US" dirty="0" err="1" smtClean="0"/>
              <a:t>debito</a:t>
            </a:r>
            <a:r>
              <a:rPr lang="en-US" dirty="0" smtClean="0"/>
              <a:t> o </a:t>
            </a:r>
            <a:r>
              <a:rPr lang="en-US" dirty="0" err="1" smtClean="0"/>
              <a:t>credito</a:t>
            </a:r>
            <a:r>
              <a:rPr lang="en-US" dirty="0" smtClean="0"/>
              <a:t> del </a:t>
            </a:r>
            <a:r>
              <a:rPr lang="en-US" dirty="0" err="1" smtClean="0"/>
              <a:t>Banco</a:t>
            </a:r>
            <a:r>
              <a:rPr lang="en-US" dirty="0" smtClean="0"/>
              <a:t> </a:t>
            </a:r>
            <a:r>
              <a:rPr lang="en-US" dirty="0" err="1" smtClean="0"/>
              <a:t>Nacional</a:t>
            </a:r>
            <a:r>
              <a:rPr lang="en-US" dirty="0" smtClean="0"/>
              <a:t> Los Alamos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ganas</a:t>
            </a:r>
            <a:r>
              <a:rPr lang="en-US" dirty="0" smtClean="0"/>
              <a:t> </a:t>
            </a:r>
            <a:r>
              <a:rPr lang="en-US" dirty="0" err="1" smtClean="0"/>
              <a:t>puntos</a:t>
            </a:r>
            <a:r>
              <a:rPr lang="en-US" dirty="0" smtClean="0"/>
              <a:t> </a:t>
            </a:r>
            <a:r>
              <a:rPr lang="en-US" dirty="0" err="1" smtClean="0"/>
              <a:t>comunitarios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compra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haces</a:t>
            </a:r>
            <a:r>
              <a:rPr lang="en-US" dirty="0" smtClean="0"/>
              <a:t> en los </a:t>
            </a:r>
            <a:r>
              <a:rPr lang="en-US" dirty="0" err="1" smtClean="0"/>
              <a:t>negocios</a:t>
            </a:r>
            <a:r>
              <a:rPr lang="en-US" dirty="0" smtClean="0"/>
              <a:t> </a:t>
            </a:r>
            <a:r>
              <a:rPr lang="en-US" dirty="0" err="1" smtClean="0"/>
              <a:t>participantes</a:t>
            </a:r>
            <a:r>
              <a:rPr lang="en-US" dirty="0" smtClean="0"/>
              <a:t>…. </a:t>
            </a:r>
            <a:r>
              <a:rPr lang="en-US" dirty="0" err="1" smtClean="0"/>
              <a:t>mas</a:t>
            </a:r>
            <a:r>
              <a:rPr lang="en-US" dirty="0" smtClean="0"/>
              <a:t> la </a:t>
            </a:r>
            <a:r>
              <a:rPr lang="en-US" dirty="0" err="1" smtClean="0"/>
              <a:t>organizacion</a:t>
            </a:r>
            <a:r>
              <a:rPr lang="en-US" dirty="0" smtClean="0"/>
              <a:t> sin </a:t>
            </a:r>
            <a:r>
              <a:rPr lang="en-US" dirty="0" err="1" smtClean="0"/>
              <a:t>animo</a:t>
            </a:r>
            <a:r>
              <a:rPr lang="en-US" dirty="0" smtClean="0"/>
              <a:t> de </a:t>
            </a:r>
            <a:r>
              <a:rPr lang="en-US" dirty="0" err="1" smtClean="0"/>
              <a:t>lucro</a:t>
            </a:r>
            <a:r>
              <a:rPr lang="en-US" dirty="0" smtClean="0"/>
              <a:t> </a:t>
            </a:r>
            <a:r>
              <a:rPr lang="en-US" dirty="0" err="1" smtClean="0"/>
              <a:t>participante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eligas</a:t>
            </a:r>
            <a:r>
              <a:rPr lang="en-US" dirty="0" smtClean="0"/>
              <a:t> se </a:t>
            </a:r>
            <a:r>
              <a:rPr lang="en-US" dirty="0" err="1" smtClean="0"/>
              <a:t>beneficiara</a:t>
            </a:r>
            <a:r>
              <a:rPr lang="en-US" dirty="0" smtClean="0"/>
              <a:t>, </a:t>
            </a:r>
            <a:r>
              <a:rPr lang="en-US" dirty="0" err="1" smtClean="0"/>
              <a:t>tambien</a:t>
            </a:r>
            <a:r>
              <a:rPr lang="en-US" dirty="0" smtClean="0"/>
              <a:t>!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vez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hallas</a:t>
            </a:r>
            <a:r>
              <a:rPr lang="en-US" dirty="0" smtClean="0"/>
              <a:t> </a:t>
            </a:r>
            <a:r>
              <a:rPr lang="en-US" dirty="0" err="1" smtClean="0"/>
              <a:t>acumulado</a:t>
            </a:r>
            <a:r>
              <a:rPr lang="en-US" dirty="0" smtClean="0"/>
              <a:t> </a:t>
            </a:r>
            <a:r>
              <a:rPr lang="en-US" dirty="0" err="1" smtClean="0"/>
              <a:t>Puntos</a:t>
            </a:r>
            <a:r>
              <a:rPr lang="en-US" dirty="0" smtClean="0"/>
              <a:t> </a:t>
            </a:r>
            <a:r>
              <a:rPr lang="en-US" dirty="0" err="1" smtClean="0"/>
              <a:t>Comunitarios</a:t>
            </a:r>
            <a:r>
              <a:rPr lang="en-US" dirty="0" smtClean="0"/>
              <a:t>,</a:t>
            </a:r>
            <a:r>
              <a:rPr lang="en-US" baseline="0" dirty="0" smtClean="0"/>
              <a:t> los </a:t>
            </a:r>
            <a:r>
              <a:rPr lang="en-US" baseline="0" dirty="0" err="1" smtClean="0"/>
              <a:t>puedes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gastar</a:t>
            </a:r>
            <a:r>
              <a:rPr lang="en-US" baseline="0" dirty="0" smtClean="0"/>
              <a:t> con </a:t>
            </a:r>
            <a:r>
              <a:rPr lang="en-US" baseline="0" dirty="0" err="1" smtClean="0"/>
              <a:t>cualquier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mercader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participante</a:t>
            </a:r>
            <a:r>
              <a:rPr lang="en-US" baseline="0" dirty="0" smtClean="0"/>
              <a:t> de Locales les </a:t>
            </a:r>
            <a:r>
              <a:rPr lang="en-US" baseline="0" dirty="0" err="1" smtClean="0"/>
              <a:t>importa</a:t>
            </a:r>
            <a:r>
              <a:rPr lang="en-US" baseline="0" dirty="0" smtClean="0"/>
              <a:t>. Es </a:t>
            </a:r>
            <a:r>
              <a:rPr lang="en-US" baseline="0" dirty="0" err="1" smtClean="0"/>
              <a:t>una</a:t>
            </a:r>
            <a:r>
              <a:rPr lang="en-US" baseline="0" dirty="0" smtClean="0"/>
              <a:t> bonus especial </a:t>
            </a:r>
            <a:r>
              <a:rPr lang="en-US" baseline="0" dirty="0" err="1" smtClean="0"/>
              <a:t>por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comprar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localmente</a:t>
            </a:r>
            <a:r>
              <a:rPr lang="en-US" baseline="0" dirty="0" smtClean="0"/>
              <a:t>. Y lo </a:t>
            </a:r>
            <a:r>
              <a:rPr lang="en-US" baseline="0" dirty="0" err="1" smtClean="0"/>
              <a:t>mejor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todo</a:t>
            </a:r>
            <a:r>
              <a:rPr lang="en-US" baseline="0" dirty="0" smtClean="0"/>
              <a:t> no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cuesta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ni</a:t>
            </a:r>
            <a:r>
              <a:rPr lang="en-US" baseline="0" dirty="0" smtClean="0"/>
              <a:t> un centavo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F280A3-A683-4ACC-A2AE-1640DA561AE4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78AA8B-D499-4B2E-9466-45DFFC2DD1AC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C77872-CB6B-4D03-A2E7-95E5980334FF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1F2DA1-8972-413E-9419-29BA9EAADC23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C7267A-D6A0-4F86-B84F-CDB658CD642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 smtClean="0"/>
              <a:t>Fuente</a:t>
            </a:r>
            <a:r>
              <a:rPr lang="en-US" dirty="0" smtClean="0"/>
              <a:t>: http://www.openmoney.org/cw/</a:t>
            </a:r>
          </a:p>
          <a:p>
            <a:r>
              <a:rPr lang="en-US" dirty="0" err="1" smtClean="0"/>
              <a:t>Negocios</a:t>
            </a:r>
            <a:r>
              <a:rPr lang="en-US" dirty="0" smtClean="0"/>
              <a:t> </a:t>
            </a:r>
            <a:r>
              <a:rPr lang="en-US" dirty="0" err="1" smtClean="0"/>
              <a:t>obtienen</a:t>
            </a:r>
            <a:r>
              <a:rPr lang="en-US" dirty="0" smtClean="0"/>
              <a:t> </a:t>
            </a:r>
            <a:r>
              <a:rPr lang="en-US" dirty="0" err="1" smtClean="0"/>
              <a:t>impuestos</a:t>
            </a:r>
            <a:r>
              <a:rPr lang="en-US" dirty="0" smtClean="0"/>
              <a:t> </a:t>
            </a:r>
            <a:r>
              <a:rPr lang="en-US" dirty="0" err="1" smtClean="0"/>
              <a:t>crediticios</a:t>
            </a:r>
            <a:r>
              <a:rPr lang="en-US" dirty="0" smtClean="0"/>
              <a:t> en </a:t>
            </a:r>
            <a:r>
              <a:rPr lang="en-US" dirty="0" err="1" smtClean="0"/>
              <a:t>donaciones</a:t>
            </a:r>
            <a:r>
              <a:rPr lang="en-US" dirty="0" smtClean="0"/>
              <a:t>, y </a:t>
            </a:r>
            <a:r>
              <a:rPr lang="en-US" dirty="0" err="1" smtClean="0"/>
              <a:t>colectan</a:t>
            </a:r>
            <a:r>
              <a:rPr lang="en-US" dirty="0" smtClean="0"/>
              <a:t> </a:t>
            </a:r>
            <a:r>
              <a:rPr lang="en-US" dirty="0" err="1" smtClean="0"/>
              <a:t>impuestos</a:t>
            </a:r>
            <a:r>
              <a:rPr lang="en-US" dirty="0" smtClean="0"/>
              <a:t> en la </a:t>
            </a:r>
            <a:r>
              <a:rPr lang="en-US" dirty="0" err="1" smtClean="0"/>
              <a:t>cantidad</a:t>
            </a:r>
            <a:r>
              <a:rPr lang="en-US" dirty="0" smtClean="0"/>
              <a:t> total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ventas</a:t>
            </a:r>
            <a:r>
              <a:rPr lang="en-US" dirty="0" smtClean="0"/>
              <a:t>,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dinero</a:t>
            </a:r>
            <a:r>
              <a:rPr lang="en-US" dirty="0" smtClean="0"/>
              <a:t> normal.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65DE85-7FA5-4D8E-AD71-D3D7AA0F892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C416227-BD79-4A57-B408-9EF072360677}" type="slidenum">
              <a:rPr lang="en-US" altLang="en-AU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A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39748-FA95-464E-8E97-AB8635A82D99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398276-26B5-4D97-BA84-C82D626244EC}" type="slidenum">
              <a:rPr lang="en-US" altLang="en-AU" smtClean="0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en-AU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EF4361-C32D-4D68-BC4A-95F42A1B2015}" type="slidenum">
              <a:rPr lang="en-US" altLang="en-A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altLang="en-AU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75DF850-B30F-4C00-BC87-8CA4E5944305}" type="datetime1">
              <a:rPr lang="en-US" altLang="en-AU"/>
              <a:pPr>
                <a:defRPr/>
              </a:pPr>
              <a:t>1/16/2010</a:t>
            </a:fld>
            <a:endParaRPr lang="en-US" altLang="en-AU" dirty="0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 altLang="en-AU"/>
              <a:t>Thomas H. Greco, Jr.</a:t>
            </a:r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751FA70-6574-4AD5-99C8-D01CB75F2F5A}" type="slidenum">
              <a:rPr lang="en-US" altLang="en-AU"/>
              <a:pPr>
                <a:defRPr/>
              </a:pPr>
              <a:t>‹#›</a:t>
            </a:fld>
            <a:endParaRPr lang="en-US" altLang="en-AU" dirty="0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None/>
              <a:defRPr/>
            </a:lvl1pPr>
            <a:lvl2pPr>
              <a:buSzPct val="75000"/>
              <a:buFont typeface="Wingdings" pitchFamily="2" charset="2"/>
              <a:buChar char="Ø"/>
              <a:defRPr/>
            </a:lvl2pPr>
            <a:lvl3pPr>
              <a:buClr>
                <a:srgbClr val="00B050"/>
              </a:buClr>
              <a:buFont typeface="Wingdings" pitchFamily="2" charset="2"/>
              <a:buChar char="§"/>
              <a:defRPr/>
            </a:lvl3pPr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933C1-4166-4066-9CD4-6C6A1A0439C5}" type="datetime1">
              <a:rPr lang="en-US" altLang="en-AU"/>
              <a:pPr>
                <a:defRPr/>
              </a:pPr>
              <a:t>1/16/2010</a:t>
            </a:fld>
            <a:endParaRPr lang="en-US" altLang="en-AU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AU"/>
              <a:t>Thomas H. Greco, Jr.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934E3-EC12-4B49-8383-3C8F0022092C}" type="slidenum">
              <a:rPr lang="en-US" altLang="en-AU"/>
              <a:pPr>
                <a:defRPr/>
              </a:pPr>
              <a:t>‹#›</a:t>
            </a:fld>
            <a:endParaRPr lang="en-US" altLang="en-AU" dirty="0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BD8638-77C3-4BDE-8D7D-F70796BBDAD9}" type="datetime1">
              <a:rPr lang="en-US" altLang="en-AU"/>
              <a:pPr>
                <a:defRPr/>
              </a:pPr>
              <a:t>1/16/2010</a:t>
            </a:fld>
            <a:endParaRPr lang="en-US" altLang="en-AU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altLang="en-AU"/>
              <a:t>Thomas H. Greco, Jr.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D74645-5F33-4AED-A3B0-9A951B92BA56}" type="slidenum">
              <a:rPr lang="en-US" altLang="en-AU"/>
              <a:pPr>
                <a:defRPr/>
              </a:pPr>
              <a:t>‹#›</a:t>
            </a:fld>
            <a:endParaRPr lang="en-US" altLang="en-A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2F2CED0-8DB5-428C-84BF-9FE84C307B45}" type="datetime1">
              <a:rPr lang="en-US" altLang="en-AU"/>
              <a:pPr>
                <a:defRPr/>
              </a:pPr>
              <a:t>1/16/2010</a:t>
            </a:fld>
            <a:endParaRPr lang="en-US" alt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altLang="en-AU"/>
              <a:t>Thomas H. Greco, Jr.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38D2F20-BD8D-4D56-8CE1-91D063B958B0}" type="slidenum">
              <a:rPr lang="en-US" altLang="en-AU"/>
              <a:pPr>
                <a:defRPr/>
              </a:pPr>
              <a:t>‹#›</a:t>
            </a:fld>
            <a:endParaRPr lang="en-US" altLang="en-A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AFAFF8-DD2F-4000-A754-389A2735BBF3}" type="datetime1">
              <a:rPr lang="en-US" altLang="en-AU"/>
              <a:pPr>
                <a:defRPr/>
              </a:pPr>
              <a:t>1/16/2010</a:t>
            </a:fld>
            <a:endParaRPr lang="en-US" alt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altLang="en-AU"/>
              <a:t>Thomas H. Greco, Jr.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22FDE30-979E-467A-8647-360A0F1DB97F}" type="slidenum">
              <a:rPr lang="en-US" altLang="en-AU"/>
              <a:pPr>
                <a:defRPr/>
              </a:pPr>
              <a:t>‹#›</a:t>
            </a:fld>
            <a:endParaRPr lang="en-US" altLang="en-A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0A3602F-5985-438E-9253-17090B1DD697}" type="datetime1">
              <a:rPr lang="en-US" altLang="en-AU"/>
              <a:pPr>
                <a:defRPr/>
              </a:pPr>
              <a:t>1/16/2010</a:t>
            </a:fld>
            <a:endParaRPr lang="en-US" alt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altLang="en-AU"/>
              <a:t>Thomas H. Greco, Jr.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B320CF8-3308-4172-9E23-30BF026F0E13}" type="slidenum">
              <a:rPr lang="en-US" altLang="en-AU"/>
              <a:pPr>
                <a:defRPr/>
              </a:pPr>
              <a:t>‹#›</a:t>
            </a:fld>
            <a:endParaRPr lang="en-US" altLang="en-A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81A21-7ADC-431E-8C34-A85E47095A14}" type="datetime1">
              <a:rPr lang="en-US" altLang="en-AU"/>
              <a:pPr>
                <a:defRPr/>
              </a:pPr>
              <a:t>1/16/2010</a:t>
            </a:fld>
            <a:endParaRPr lang="en-US" altLang="en-AU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AU"/>
              <a:t>Thomas H. Greco, Jr.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67C51-7579-4DEC-ABDD-EA08F0828620}" type="slidenum">
              <a:rPr lang="en-US" altLang="en-AU"/>
              <a:pPr>
                <a:defRPr/>
              </a:pPr>
              <a:t>‹#›</a:t>
            </a:fld>
            <a:endParaRPr lang="en-US" altLang="en-AU" dirty="0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0875EB0-9ED3-4633-97E1-64FF251B345E}" type="datetime1">
              <a:rPr lang="en-US" altLang="en-AU"/>
              <a:pPr>
                <a:defRPr/>
              </a:pPr>
              <a:t>1/16/2010</a:t>
            </a:fld>
            <a:endParaRPr lang="en-US" alt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altLang="en-AU"/>
              <a:t>Thomas H. Greco, Jr.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A1E72E1-FDCF-4AFE-BF79-E632C0D7F0DE}" type="slidenum">
              <a:rPr lang="en-US" altLang="en-AU"/>
              <a:pPr>
                <a:defRPr/>
              </a:pPr>
              <a:t>‹#›</a:t>
            </a:fld>
            <a:endParaRPr lang="en-US" altLang="en-A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90BCCC0-E289-4C77-AECE-0001E9158815}" type="datetime1">
              <a:rPr lang="en-US" altLang="en-AU"/>
              <a:pPr>
                <a:defRPr/>
              </a:pPr>
              <a:t>1/16/2010</a:t>
            </a:fld>
            <a:endParaRPr lang="en-US" altLang="en-AU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 altLang="en-AU"/>
              <a:t>Thomas H. Greco, Jr.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D3EB920-1DA4-4D43-A44C-862E82D11FB5}" type="slidenum">
              <a:rPr lang="en-US" altLang="en-AU"/>
              <a:pPr>
                <a:defRPr/>
              </a:pPr>
              <a:t>‹#›</a:t>
            </a:fld>
            <a:endParaRPr lang="en-US" altLang="en-A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264D7-3D50-4EF2-B7D5-274087EEDFD3}" type="datetime1">
              <a:rPr lang="en-US" altLang="en-AU"/>
              <a:pPr>
                <a:defRPr/>
              </a:pPr>
              <a:t>1/16/2010</a:t>
            </a:fld>
            <a:endParaRPr lang="en-US" altLang="en-AU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AU"/>
              <a:t>Thomas H. Greco, Jr.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676B9-1BAE-432C-90EE-2CA15E4D05B3}" type="slidenum">
              <a:rPr lang="en-US" altLang="en-AU"/>
              <a:pPr>
                <a:defRPr/>
              </a:pPr>
              <a:t>‹#›</a:t>
            </a:fld>
            <a:endParaRPr lang="en-US" altLang="en-AU" dirty="0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71250-6C0E-4829-8A15-7F46A87CCF72}" type="datetime1">
              <a:rPr lang="en-US" altLang="en-AU"/>
              <a:pPr>
                <a:defRPr/>
              </a:pPr>
              <a:t>1/16/2010</a:t>
            </a:fld>
            <a:endParaRPr lang="en-US" altLang="en-AU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AU"/>
              <a:t>Thomas H. Greco, Jr.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04363-171A-48A2-8757-31C35EBEFECF}" type="slidenum">
              <a:rPr lang="en-US" altLang="en-AU"/>
              <a:pPr>
                <a:defRPr/>
              </a:pPr>
              <a:t>‹#›</a:t>
            </a:fld>
            <a:endParaRPr lang="en-US" altLang="en-AU" dirty="0"/>
          </a:p>
        </p:txBody>
      </p:sp>
    </p:spTree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96863"/>
            <a:ext cx="7788275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914400" y="6324600"/>
            <a:ext cx="1900238" cy="45561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D6C25B1-C1EC-446D-A85C-88C70A966A1C}" type="datetime1">
              <a:rPr lang="en-US" altLang="en-AU"/>
              <a:pPr>
                <a:defRPr/>
              </a:pPr>
              <a:t>1/16/2010</a:t>
            </a:fld>
            <a:endParaRPr lang="en-US" alt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352800" y="6324600"/>
            <a:ext cx="2890838" cy="4556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altLang="en-AU"/>
              <a:t>Thomas H. Greco, Jr.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781800" y="6324600"/>
            <a:ext cx="1900238" cy="45561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3E360B-3602-4CCE-B059-DFF4B3FFA7ED}" type="slidenum">
              <a:rPr lang="en-US" altLang="en-AU"/>
              <a:pPr>
                <a:defRPr/>
              </a:pPr>
              <a:t>‹#›</a:t>
            </a:fld>
            <a:endParaRPr lang="en-US" altLang="en-A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96863"/>
            <a:ext cx="7788275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67637" cy="4110037"/>
          </a:xfrm>
        </p:spPr>
        <p:txBody>
          <a:bodyPr>
            <a:normAutofit/>
          </a:bodyPr>
          <a:lstStyle/>
          <a:p>
            <a:pPr lvl="0"/>
            <a:r>
              <a:rPr lang="en-US" noProof="0" dirty="0" smtClean="0"/>
              <a:t>Click icon to add table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914400" y="6324600"/>
            <a:ext cx="1900238" cy="45561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314371-4602-4034-80FB-174B3D517979}" type="datetime1">
              <a:rPr lang="en-US" altLang="en-AU"/>
              <a:pPr>
                <a:defRPr/>
              </a:pPr>
              <a:t>1/16/2010</a:t>
            </a:fld>
            <a:endParaRPr lang="en-US" alt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>
          <a:xfrm>
            <a:off x="3352800" y="6324600"/>
            <a:ext cx="2890838" cy="455613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altLang="en-AU"/>
              <a:t>Thomas H. Greco, Jr.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>
          <a:xfrm>
            <a:off x="6781800" y="6324600"/>
            <a:ext cx="1900238" cy="45561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08FCFD2-86AB-44CC-8D86-C9E76D4AD3BC}" type="slidenum">
              <a:rPr lang="en-US" altLang="en-AU"/>
              <a:pPr>
                <a:defRPr/>
              </a:pPr>
              <a:t>‹#›</a:t>
            </a:fld>
            <a:endParaRPr lang="en-US" altLang="en-A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smtClean="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fld id="{4BB1C2F5-3C5A-4424-A5D6-6E40571CC3A7}" type="datetime1">
              <a:rPr lang="en-US" altLang="en-AU"/>
              <a:pPr>
                <a:defRPr/>
              </a:pPr>
              <a:t>1/16/2010</a:t>
            </a:fld>
            <a:endParaRPr lang="en-US" altLang="en-AU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dirty="0" smtClean="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r>
              <a:rPr lang="en-US" altLang="en-AU"/>
              <a:t>Thomas H. Greco, Jr.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fld id="{320DE605-E0C2-4D68-B468-AFDD08CB1361}" type="slidenum">
              <a:rPr lang="en-US" altLang="en-AU"/>
              <a:pPr>
                <a:defRPr/>
              </a:pPr>
              <a:t>‹#›</a:t>
            </a:fld>
            <a:endParaRPr lang="en-US" altLang="en-A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19" r:id="rId2"/>
    <p:sldLayoutId id="2147483924" r:id="rId3"/>
    <p:sldLayoutId id="2147483925" r:id="rId4"/>
    <p:sldLayoutId id="2147483926" r:id="rId5"/>
    <p:sldLayoutId id="2147483927" r:id="rId6"/>
    <p:sldLayoutId id="2147483920" r:id="rId7"/>
    <p:sldLayoutId id="2147483928" r:id="rId8"/>
    <p:sldLayoutId id="2147483929" r:id="rId9"/>
    <p:sldLayoutId id="2147483921" r:id="rId10"/>
    <p:sldLayoutId id="2147483922" r:id="rId11"/>
    <p:sldLayoutId id="2147483930" r:id="rId12"/>
    <p:sldLayoutId id="2147483931" r:id="rId13"/>
  </p:sldLayoutIdLst>
  <p:transition>
    <p:zoom/>
  </p:transition>
  <p:timing>
    <p:tnLst>
      <p:par>
        <p:cTn id="1" dur="indefinite" restart="never" nodeType="tmRoot"/>
      </p:par>
    </p:tnLst>
  </p:timing>
  <p:hf hdr="0"/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pitchFamily="34" charset="0"/>
              </a:rPr>
              <a:t>12/15/2003</a:t>
            </a:r>
          </a:p>
        </p:txBody>
      </p:sp>
      <p:sp>
        <p:nvSpPr>
          <p:cNvPr id="14339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pitchFamily="34" charset="0"/>
              </a:rPr>
              <a:t>Prepared by Thomas H. Greco, Jr.</a:t>
            </a:r>
          </a:p>
        </p:txBody>
      </p:sp>
      <p:sp>
        <p:nvSpPr>
          <p:cNvPr id="1434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663C451-842A-4E08-B07A-F2738498A467}" type="slidenum">
              <a:rPr lang="en-US">
                <a:latin typeface="Arial" pitchFamily="34" charset="0"/>
              </a:rPr>
              <a:pPr/>
              <a:t>1</a:t>
            </a:fld>
            <a:endParaRPr lang="en-US">
              <a:latin typeface="Arial" pitchFamily="34" charset="0"/>
            </a:endParaRPr>
          </a:p>
        </p:txBody>
      </p:sp>
      <p:sp>
        <p:nvSpPr>
          <p:cNvPr id="808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305800" cy="16764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Comentario</a:t>
            </a:r>
            <a:r>
              <a:rPr lang="en-US" dirty="0" smtClean="0"/>
              <a:t>/comment</a:t>
            </a:r>
            <a:endParaRPr lang="en-US" dirty="0"/>
          </a:p>
        </p:txBody>
      </p:sp>
      <p:sp>
        <p:nvSpPr>
          <p:cNvPr id="8089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077200" cy="3505200"/>
          </a:xfrm>
        </p:spPr>
        <p:txBody>
          <a:bodyPr/>
          <a:lstStyle/>
          <a:p>
            <a:pPr eaLnBrk="1" hangingPunct="1"/>
            <a:r>
              <a:rPr lang="en-US" sz="2000" dirty="0" smtClean="0"/>
              <a:t>La </a:t>
            </a:r>
            <a:r>
              <a:rPr lang="en-US" sz="2000" dirty="0" err="1" smtClean="0"/>
              <a:t>siguiente</a:t>
            </a:r>
            <a:r>
              <a:rPr lang="en-US" sz="2000" dirty="0" smtClean="0"/>
              <a:t> </a:t>
            </a:r>
            <a:r>
              <a:rPr lang="en-US" sz="2000" dirty="0" err="1" smtClean="0"/>
              <a:t>es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traduccion</a:t>
            </a:r>
            <a:r>
              <a:rPr lang="en-US" sz="2000" dirty="0" smtClean="0"/>
              <a:t> en </a:t>
            </a:r>
            <a:r>
              <a:rPr lang="en-US" sz="2000" dirty="0" err="1" smtClean="0"/>
              <a:t>Español</a:t>
            </a:r>
            <a:r>
              <a:rPr lang="en-US" sz="2000" dirty="0" smtClean="0"/>
              <a:t> de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presentación</a:t>
            </a:r>
            <a:r>
              <a:rPr lang="en-US" sz="2000" dirty="0" smtClean="0"/>
              <a:t> en </a:t>
            </a:r>
            <a:r>
              <a:rPr lang="en-US" sz="2000" dirty="0" err="1" smtClean="0"/>
              <a:t>Inglés</a:t>
            </a:r>
            <a:r>
              <a:rPr lang="en-US" sz="2000" dirty="0" smtClean="0"/>
              <a:t>. </a:t>
            </a:r>
            <a:r>
              <a:rPr lang="en-US" sz="2000" dirty="0" err="1" smtClean="0"/>
              <a:t>Todos</a:t>
            </a:r>
            <a:r>
              <a:rPr lang="en-US" sz="2000" dirty="0" smtClean="0"/>
              <a:t> los </a:t>
            </a:r>
            <a:r>
              <a:rPr lang="en-US" sz="2000" dirty="0" err="1" smtClean="0"/>
              <a:t>esfuerzos</a:t>
            </a:r>
            <a:r>
              <a:rPr lang="en-US" sz="2000" dirty="0" smtClean="0"/>
              <a:t> se </a:t>
            </a:r>
            <a:r>
              <a:rPr lang="en-US" sz="2000" dirty="0" err="1" smtClean="0"/>
              <a:t>hicieron</a:t>
            </a:r>
            <a:r>
              <a:rPr lang="en-US" sz="2000" dirty="0" smtClean="0"/>
              <a:t> </a:t>
            </a:r>
            <a:r>
              <a:rPr lang="en-US" sz="2000" dirty="0" err="1" smtClean="0"/>
              <a:t>para</a:t>
            </a:r>
            <a:r>
              <a:rPr lang="en-US" sz="2000" dirty="0" smtClean="0"/>
              <a:t> </a:t>
            </a:r>
            <a:r>
              <a:rPr lang="en-US" sz="2000" dirty="0" err="1" smtClean="0"/>
              <a:t>traducir</a:t>
            </a:r>
            <a:r>
              <a:rPr lang="en-US" sz="2000" dirty="0" smtClean="0"/>
              <a:t> </a:t>
            </a:r>
            <a:r>
              <a:rPr lang="en-US" sz="2000" dirty="0" err="1" smtClean="0"/>
              <a:t>correcta</a:t>
            </a:r>
            <a:r>
              <a:rPr lang="en-US" sz="2000" dirty="0" smtClean="0"/>
              <a:t> y </a:t>
            </a:r>
            <a:r>
              <a:rPr lang="en-US" sz="2000" dirty="0" err="1" smtClean="0"/>
              <a:t>fidedignamente</a:t>
            </a:r>
            <a:r>
              <a:rPr lang="en-US" sz="2000" dirty="0" smtClean="0"/>
              <a:t> </a:t>
            </a:r>
            <a:r>
              <a:rPr lang="en-US" sz="2000" dirty="0" err="1" smtClean="0"/>
              <a:t>todo</a:t>
            </a:r>
            <a:r>
              <a:rPr lang="en-US" sz="2000" dirty="0" smtClean="0"/>
              <a:t> los </a:t>
            </a:r>
            <a:r>
              <a:rPr lang="en-US" sz="2000" dirty="0" err="1" smtClean="0"/>
              <a:t>contenidos</a:t>
            </a:r>
            <a:r>
              <a:rPr lang="en-US" sz="2000" dirty="0" smtClean="0"/>
              <a:t>. Si </a:t>
            </a:r>
            <a:r>
              <a:rPr lang="en-US" sz="2000" dirty="0" err="1" smtClean="0"/>
              <a:t>algo</a:t>
            </a:r>
            <a:r>
              <a:rPr lang="en-US" sz="2000" dirty="0" smtClean="0"/>
              <a:t> no </a:t>
            </a:r>
            <a:r>
              <a:rPr lang="en-US" sz="2000" dirty="0" err="1" smtClean="0"/>
              <a:t>esta</a:t>
            </a:r>
            <a:r>
              <a:rPr lang="en-US" sz="2000" dirty="0" smtClean="0"/>
              <a:t> </a:t>
            </a:r>
            <a:r>
              <a:rPr lang="en-US" sz="2000" dirty="0" err="1" smtClean="0"/>
              <a:t>claro</a:t>
            </a:r>
            <a:r>
              <a:rPr lang="en-US" sz="2000" dirty="0" smtClean="0"/>
              <a:t>, favor de </a:t>
            </a:r>
            <a:r>
              <a:rPr lang="en-US" sz="2000" dirty="0" err="1" smtClean="0"/>
              <a:t>contactar</a:t>
            </a:r>
            <a:r>
              <a:rPr lang="en-US" sz="2000" dirty="0" smtClean="0"/>
              <a:t>: josegarcia_mex@hotmail.com con “</a:t>
            </a:r>
            <a:r>
              <a:rPr lang="en-US" sz="2000" dirty="0" err="1" smtClean="0"/>
              <a:t>Greco_Newlevelbusiness</a:t>
            </a:r>
            <a:r>
              <a:rPr lang="en-US" sz="2000" dirty="0" smtClean="0"/>
              <a:t>” </a:t>
            </a:r>
            <a:r>
              <a:rPr lang="en-US" sz="2000" dirty="0" err="1" smtClean="0"/>
              <a:t>como</a:t>
            </a:r>
            <a:r>
              <a:rPr lang="en-US" sz="2000" dirty="0" smtClean="0"/>
              <a:t> el </a:t>
            </a:r>
            <a:r>
              <a:rPr lang="en-US" sz="2000" dirty="0" err="1" smtClean="0"/>
              <a:t>título</a:t>
            </a:r>
            <a:r>
              <a:rPr lang="en-US" sz="2000" dirty="0" smtClean="0"/>
              <a:t> del </a:t>
            </a:r>
            <a:r>
              <a:rPr lang="en-US" sz="2000" dirty="0" err="1" smtClean="0"/>
              <a:t>mensaje</a:t>
            </a:r>
            <a:r>
              <a:rPr lang="en-US" sz="2000" dirty="0" smtClean="0"/>
              <a:t>.</a:t>
            </a:r>
          </a:p>
          <a:p>
            <a:pPr eaLnBrk="1" hangingPunct="1"/>
            <a:r>
              <a:rPr lang="en-US" sz="2000" dirty="0" smtClean="0"/>
              <a:t>The following is a translation in Spanish from a presentation in English. All efforts were taken to correctly and accurately translate all the contents. If anything is not clear, please contact: josegarcia_mex@hotmail.com with “</a:t>
            </a:r>
            <a:r>
              <a:rPr lang="en-US" sz="2000" dirty="0" err="1" smtClean="0"/>
              <a:t>Greco_Newlevelbusiness</a:t>
            </a:r>
            <a:r>
              <a:rPr lang="en-US" sz="2000" dirty="0" smtClean="0"/>
              <a:t>” as the title of the message.                                  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6"/>
          <p:cNvSpPr>
            <a:spLocks noGrp="1"/>
          </p:cNvSpPr>
          <p:nvPr>
            <p:ph type="ctrTitle"/>
          </p:nvPr>
        </p:nvSpPr>
        <p:spPr>
          <a:xfrm>
            <a:off x="685800" y="1751638"/>
            <a:ext cx="7696200" cy="12201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La </a:t>
            </a:r>
            <a:r>
              <a:rPr lang="en-US" dirty="0" err="1" smtClean="0"/>
              <a:t>Revolución</a:t>
            </a:r>
            <a:r>
              <a:rPr lang="en-US" dirty="0" smtClean="0"/>
              <a:t> del </a:t>
            </a:r>
            <a:r>
              <a:rPr lang="en-US" dirty="0" err="1" smtClean="0"/>
              <a:t>Intercambio</a:t>
            </a:r>
            <a:endParaRPr lang="en-US" dirty="0" smtClean="0"/>
          </a:p>
        </p:txBody>
      </p:sp>
      <p:sp>
        <p:nvSpPr>
          <p:cNvPr id="29699" name="Subtitle 7"/>
          <p:cNvSpPr>
            <a:spLocks noGrp="1"/>
          </p:cNvSpPr>
          <p:nvPr>
            <p:ph type="subTitle" idx="1"/>
          </p:nvPr>
        </p:nvSpPr>
        <p:spPr>
          <a:xfrm>
            <a:off x="2819400" y="3124200"/>
            <a:ext cx="5486400" cy="1352550"/>
          </a:xfrm>
        </p:spPr>
        <p:txBody>
          <a:bodyPr>
            <a:normAutofit fontScale="92500"/>
          </a:bodyPr>
          <a:lstStyle/>
          <a:p>
            <a:pPr marR="0"/>
            <a:r>
              <a:rPr lang="en-US" sz="3200" dirty="0" smtClean="0"/>
              <a:t>LLEVANDO EL COMERCIO SIN DINERO A UN NUEVO NIVEL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2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B97814CB-E8E9-4401-B4FF-83397D9EC614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12291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1229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DD36AB8C-BB04-43D9-AC00-844F8D0E4F44}" type="slidenum">
              <a:rPr lang="en-US" altLang="en-AU">
                <a:latin typeface="Arial" pitchFamily="34" charset="0"/>
              </a:rPr>
              <a:pPr/>
              <a:t>3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La </a:t>
            </a:r>
            <a:r>
              <a:rPr lang="en-US" dirty="0" err="1" smtClean="0"/>
              <a:t>Revolución</a:t>
            </a:r>
            <a:r>
              <a:rPr lang="en-US" dirty="0" smtClean="0"/>
              <a:t> del </a:t>
            </a:r>
            <a:r>
              <a:rPr lang="en-US" dirty="0" err="1" smtClean="0"/>
              <a:t>Intercambio</a:t>
            </a:r>
            <a:endParaRPr lang="en-US" dirty="0"/>
          </a:p>
        </p:txBody>
      </p:sp>
      <p:pic>
        <p:nvPicPr>
          <p:cNvPr id="1229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117975" y="3505200"/>
            <a:ext cx="5026025" cy="3352800"/>
          </a:xfrm>
        </p:spPr>
      </p:pic>
      <p:pic>
        <p:nvPicPr>
          <p:cNvPr id="1229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19200"/>
            <a:ext cx="4038600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6" name="TextBox 8"/>
          <p:cNvSpPr txBox="1">
            <a:spLocks noChangeArrowheads="1"/>
          </p:cNvSpPr>
          <p:nvPr/>
        </p:nvSpPr>
        <p:spPr bwMode="auto">
          <a:xfrm>
            <a:off x="5029200" y="1371600"/>
            <a:ext cx="15231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smtClean="0"/>
              <a:t>De </a:t>
            </a:r>
            <a:r>
              <a:rPr lang="en-US" sz="2800" dirty="0" err="1" smtClean="0"/>
              <a:t>esto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10" name="Right Arrow 9"/>
          <p:cNvSpPr/>
          <p:nvPr/>
        </p:nvSpPr>
        <p:spPr>
          <a:xfrm flipH="1">
            <a:off x="4191000" y="1524000"/>
            <a:ext cx="838200" cy="304800"/>
          </a:xfrm>
          <a:prstGeom prst="rightArrow">
            <a:avLst/>
          </a:prstGeom>
          <a:solidFill>
            <a:srgbClr val="BEB1AA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298" name="TextBox 10"/>
          <p:cNvSpPr txBox="1">
            <a:spLocks noChangeArrowheads="1"/>
          </p:cNvSpPr>
          <p:nvPr/>
        </p:nvSpPr>
        <p:spPr bwMode="auto">
          <a:xfrm>
            <a:off x="5486400" y="2438400"/>
            <a:ext cx="12821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smtClean="0"/>
              <a:t>A </a:t>
            </a:r>
            <a:r>
              <a:rPr lang="en-US" sz="2800" dirty="0" err="1" smtClean="0"/>
              <a:t>esto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12" name="Right Arrow 11"/>
          <p:cNvSpPr/>
          <p:nvPr/>
        </p:nvSpPr>
        <p:spPr>
          <a:xfrm rot="16200000" flipH="1">
            <a:off x="6362700" y="2705100"/>
            <a:ext cx="838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300" name="TextBox 12"/>
          <p:cNvSpPr txBox="1">
            <a:spLocks noChangeArrowheads="1"/>
          </p:cNvSpPr>
          <p:nvPr/>
        </p:nvSpPr>
        <p:spPr bwMode="auto">
          <a:xfrm>
            <a:off x="152400" y="5181600"/>
            <a:ext cx="3886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800" i="1" dirty="0" smtClean="0"/>
              <a:t>Este no </a:t>
            </a:r>
            <a:r>
              <a:rPr lang="en-US" sz="2800" i="1" dirty="0" err="1" smtClean="0"/>
              <a:t>es</a:t>
            </a:r>
            <a:r>
              <a:rPr lang="en-US" sz="2800" i="1" dirty="0" smtClean="0"/>
              <a:t> el </a:t>
            </a:r>
            <a:r>
              <a:rPr lang="en-US" sz="2800" i="1" dirty="0" err="1" smtClean="0"/>
              <a:t>coche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viejo</a:t>
            </a:r>
            <a:r>
              <a:rPr lang="en-US" sz="2800" i="1" dirty="0" smtClean="0"/>
              <a:t> de </a:t>
            </a:r>
            <a:r>
              <a:rPr lang="en-US" sz="2800" i="1" dirty="0" err="1" smtClean="0"/>
              <a:t>tu</a:t>
            </a:r>
            <a:r>
              <a:rPr lang="en-US" sz="2800" i="1" dirty="0" smtClean="0"/>
              <a:t> padre</a:t>
            </a:r>
            <a:endParaRPr lang="en-US" sz="2800" i="1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676400"/>
            <a:ext cx="3581400" cy="3048000"/>
          </a:xfrm>
        </p:spPr>
        <p:txBody>
          <a:bodyPr>
            <a:normAutofit fontScale="92500" lnSpcReduction="10000"/>
          </a:bodyPr>
          <a:lstStyle/>
          <a:p>
            <a:pPr marL="122238" indent="-1270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sz="3000" dirty="0" err="1" smtClean="0"/>
              <a:t>Volar—Tres</a:t>
            </a:r>
            <a:r>
              <a:rPr lang="en-US" sz="3000" dirty="0" smtClean="0"/>
              <a:t> </a:t>
            </a:r>
            <a:r>
              <a:rPr lang="en-US" sz="3000" dirty="0" err="1" smtClean="0"/>
              <a:t>Problemas</a:t>
            </a:r>
            <a:r>
              <a:rPr lang="en-US" sz="3000" dirty="0" smtClean="0"/>
              <a:t> </a:t>
            </a:r>
            <a:r>
              <a:rPr lang="en-US" sz="3000" dirty="0" err="1" smtClean="0"/>
              <a:t>Básicos</a:t>
            </a:r>
            <a:r>
              <a:rPr lang="en-US" sz="3000" dirty="0" smtClean="0"/>
              <a:t> </a:t>
            </a:r>
            <a:r>
              <a:rPr lang="en-US" sz="3000" dirty="0" err="1" smtClean="0"/>
              <a:t>que</a:t>
            </a:r>
            <a:r>
              <a:rPr lang="en-US" sz="3000" dirty="0" smtClean="0"/>
              <a:t> Resolver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en-US" sz="3000" dirty="0" smtClean="0"/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 err="1" smtClean="0"/>
              <a:t>Levantamiento</a:t>
            </a:r>
            <a:endParaRPr lang="en-US" sz="3000" dirty="0" smtClean="0"/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 smtClean="0"/>
              <a:t>Control</a:t>
            </a:r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 err="1" smtClean="0"/>
              <a:t>Propulsión</a:t>
            </a:r>
            <a:endParaRPr lang="en-US" sz="30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en-US" dirty="0"/>
          </a:p>
        </p:txBody>
      </p:sp>
      <p:sp>
        <p:nvSpPr>
          <p:cNvPr id="13315" name="Date Placeholder 2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0C244F0-07C5-47A5-B6EA-DB467F3A6839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13316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1331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410C257F-A149-476D-931F-3377F1CAEB20}" type="slidenum">
              <a:rPr lang="en-US" altLang="en-AU">
                <a:latin typeface="Arial" pitchFamily="34" charset="0"/>
              </a:rPr>
              <a:pPr/>
              <a:t>4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12493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 err="1" smtClean="0"/>
              <a:t>Una</a:t>
            </a:r>
            <a:r>
              <a:rPr lang="en-US" sz="4400" dirty="0" smtClean="0"/>
              <a:t> </a:t>
            </a:r>
            <a:r>
              <a:rPr lang="en-US" sz="4400" dirty="0" err="1" smtClean="0"/>
              <a:t>Manera</a:t>
            </a:r>
            <a:r>
              <a:rPr lang="en-US" sz="4400" dirty="0" smtClean="0"/>
              <a:t> </a:t>
            </a:r>
            <a:r>
              <a:rPr lang="en-US" sz="4400" dirty="0" err="1" smtClean="0"/>
              <a:t>Exitosa-Deliberada</a:t>
            </a:r>
            <a:r>
              <a:rPr lang="en-US" sz="4400" dirty="0" smtClean="0"/>
              <a:t> y </a:t>
            </a:r>
            <a:r>
              <a:rPr lang="en-US" sz="4400" dirty="0" err="1" smtClean="0"/>
              <a:t>Científica</a:t>
            </a:r>
            <a:r>
              <a:rPr lang="en-US" sz="4400" dirty="0" smtClean="0"/>
              <a:t> </a:t>
            </a:r>
          </a:p>
        </p:txBody>
      </p:sp>
      <p:grpSp>
        <p:nvGrpSpPr>
          <p:cNvPr id="13319" name="Group 9"/>
          <p:cNvGrpSpPr>
            <a:grpSpLocks/>
          </p:cNvGrpSpPr>
          <p:nvPr/>
        </p:nvGrpSpPr>
        <p:grpSpPr bwMode="auto">
          <a:xfrm>
            <a:off x="4953000" y="1600200"/>
            <a:ext cx="3810000" cy="4419600"/>
            <a:chOff x="4724400" y="2743200"/>
            <a:chExt cx="3810000" cy="4419600"/>
          </a:xfrm>
        </p:grpSpPr>
        <p:pic>
          <p:nvPicPr>
            <p:cNvPr id="13321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24400" y="4638675"/>
              <a:ext cx="3810000" cy="2524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22" name="TextBox 8"/>
            <p:cNvSpPr txBox="1">
              <a:spLocks noChangeArrowheads="1"/>
            </p:cNvSpPr>
            <p:nvPr/>
          </p:nvSpPr>
          <p:spPr bwMode="auto">
            <a:xfrm>
              <a:off x="4724400" y="2743200"/>
              <a:ext cx="3581400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dirty="0" err="1" smtClean="0">
                  <a:solidFill>
                    <a:srgbClr val="CC3399"/>
                  </a:solidFill>
                </a:rPr>
                <a:t>Que</a:t>
              </a:r>
              <a:r>
                <a:rPr lang="en-US" sz="2800" dirty="0" smtClean="0">
                  <a:solidFill>
                    <a:srgbClr val="CC3399"/>
                  </a:solidFill>
                </a:rPr>
                <a:t> </a:t>
              </a:r>
              <a:r>
                <a:rPr lang="en-US" sz="2800" dirty="0" err="1" smtClean="0">
                  <a:solidFill>
                    <a:srgbClr val="CC3399"/>
                  </a:solidFill>
                </a:rPr>
                <a:t>Tipo</a:t>
              </a:r>
              <a:r>
                <a:rPr lang="en-US" sz="2800" dirty="0" smtClean="0">
                  <a:solidFill>
                    <a:srgbClr val="CC3399"/>
                  </a:solidFill>
                </a:rPr>
                <a:t> de </a:t>
              </a:r>
              <a:r>
                <a:rPr lang="en-US" sz="2800" dirty="0" err="1" smtClean="0">
                  <a:solidFill>
                    <a:srgbClr val="CC3399"/>
                  </a:solidFill>
                </a:rPr>
                <a:t>Aviones</a:t>
              </a:r>
              <a:r>
                <a:rPr lang="en-US" sz="2800" dirty="0" smtClean="0">
                  <a:solidFill>
                    <a:srgbClr val="CC3399"/>
                  </a:solidFill>
                </a:rPr>
                <a:t> </a:t>
              </a:r>
              <a:r>
                <a:rPr lang="en-US" sz="2800" dirty="0" err="1" smtClean="0">
                  <a:solidFill>
                    <a:srgbClr val="CC3399"/>
                  </a:solidFill>
                </a:rPr>
                <a:t>Puedes</a:t>
              </a:r>
              <a:r>
                <a:rPr lang="en-US" sz="2800" dirty="0" smtClean="0">
                  <a:solidFill>
                    <a:srgbClr val="CC3399"/>
                  </a:solidFill>
                </a:rPr>
                <a:t> </a:t>
              </a:r>
              <a:r>
                <a:rPr lang="en-US" sz="2800" dirty="0" err="1" smtClean="0">
                  <a:solidFill>
                    <a:srgbClr val="CC3399"/>
                  </a:solidFill>
                </a:rPr>
                <a:t>Construir</a:t>
              </a:r>
              <a:r>
                <a:rPr lang="en-US" sz="2800" dirty="0" smtClean="0">
                  <a:solidFill>
                    <a:srgbClr val="CC3399"/>
                  </a:solidFill>
                </a:rPr>
                <a:t> </a:t>
              </a:r>
              <a:r>
                <a:rPr lang="en-US" sz="2800" dirty="0" err="1" smtClean="0">
                  <a:solidFill>
                    <a:srgbClr val="CC3399"/>
                  </a:solidFill>
                </a:rPr>
                <a:t>si</a:t>
              </a:r>
              <a:r>
                <a:rPr lang="en-US" sz="2800" dirty="0" smtClean="0">
                  <a:solidFill>
                    <a:srgbClr val="CC3399"/>
                  </a:solidFill>
                </a:rPr>
                <a:t> No </a:t>
              </a:r>
              <a:r>
                <a:rPr lang="en-US" sz="2800" dirty="0" err="1" smtClean="0">
                  <a:solidFill>
                    <a:srgbClr val="CC3399"/>
                  </a:solidFill>
                </a:rPr>
                <a:t>Entiendes</a:t>
              </a:r>
              <a:r>
                <a:rPr lang="en-US" sz="2800" dirty="0" smtClean="0">
                  <a:solidFill>
                    <a:srgbClr val="CC3399"/>
                  </a:solidFill>
                </a:rPr>
                <a:t> </a:t>
              </a:r>
              <a:r>
                <a:rPr lang="en-US" sz="2800" dirty="0" err="1" smtClean="0">
                  <a:solidFill>
                    <a:srgbClr val="CC3399"/>
                  </a:solidFill>
                </a:rPr>
                <a:t>Esto</a:t>
              </a:r>
              <a:r>
                <a:rPr lang="en-US" sz="2800" dirty="0" smtClean="0">
                  <a:solidFill>
                    <a:srgbClr val="CC3399"/>
                  </a:solidFill>
                </a:rPr>
                <a:t>?</a:t>
              </a:r>
              <a:endParaRPr lang="en-US" sz="2800" dirty="0">
                <a:solidFill>
                  <a:srgbClr val="CC3399"/>
                </a:solidFill>
              </a:endParaRPr>
            </a:p>
            <a:p>
              <a:endParaRPr lang="en-US" sz="2400" dirty="0"/>
            </a:p>
          </p:txBody>
        </p:sp>
      </p:grpSp>
      <p:cxnSp>
        <p:nvCxnSpPr>
          <p:cNvPr id="12" name="Straight Connector 11"/>
          <p:cNvCxnSpPr/>
          <p:nvPr/>
        </p:nvCxnSpPr>
        <p:spPr>
          <a:xfrm rot="5400000">
            <a:off x="2133600" y="3886200"/>
            <a:ext cx="4419600" cy="0"/>
          </a:xfrm>
          <a:prstGeom prst="line">
            <a:avLst/>
          </a:prstGeom>
          <a:ln w="38100">
            <a:solidFill>
              <a:srgbClr val="0099FF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pitchFamily="34" charset="0"/>
              </a:rPr>
              <a:t>12/15/2003</a:t>
            </a:r>
          </a:p>
        </p:txBody>
      </p:sp>
      <p:sp>
        <p:nvSpPr>
          <p:cNvPr id="14339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pitchFamily="34" charset="0"/>
              </a:rPr>
              <a:t>Prepared by Thomas H. Greco, Jr.</a:t>
            </a:r>
          </a:p>
        </p:txBody>
      </p:sp>
      <p:sp>
        <p:nvSpPr>
          <p:cNvPr id="1434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663C451-842A-4E08-B07A-F2738498A467}" type="slidenum">
              <a:rPr lang="en-US">
                <a:latin typeface="Arial" pitchFamily="34" charset="0"/>
              </a:rPr>
              <a:pPr/>
              <a:t>5</a:t>
            </a:fld>
            <a:endParaRPr lang="en-US">
              <a:latin typeface="Arial" pitchFamily="34" charset="0"/>
            </a:endParaRPr>
          </a:p>
        </p:txBody>
      </p:sp>
      <p:sp>
        <p:nvSpPr>
          <p:cNvPr id="808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305800" cy="16764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Qué</a:t>
            </a:r>
            <a:r>
              <a:rPr lang="en-US" dirty="0" smtClean="0"/>
              <a:t> se </a:t>
            </a:r>
            <a:r>
              <a:rPr lang="en-US" dirty="0" err="1" smtClean="0"/>
              <a:t>Requiere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un </a:t>
            </a:r>
            <a:r>
              <a:rPr lang="en-US" dirty="0" err="1" smtClean="0"/>
              <a:t>Intercambio</a:t>
            </a:r>
            <a:r>
              <a:rPr lang="en-US" dirty="0" smtClean="0"/>
              <a:t> </a:t>
            </a:r>
            <a:r>
              <a:rPr lang="en-US" dirty="0" err="1" smtClean="0"/>
              <a:t>Eficiente</a:t>
            </a:r>
            <a:r>
              <a:rPr lang="en-US" dirty="0" smtClean="0"/>
              <a:t>, </a:t>
            </a:r>
            <a:r>
              <a:rPr lang="en-US" dirty="0" err="1" smtClean="0"/>
              <a:t>Efectivo</a:t>
            </a:r>
            <a:r>
              <a:rPr lang="en-US" dirty="0" smtClean="0"/>
              <a:t>, y Justo?</a:t>
            </a:r>
            <a:endParaRPr lang="en-US" dirty="0"/>
          </a:p>
        </p:txBody>
      </p:sp>
      <p:sp>
        <p:nvSpPr>
          <p:cNvPr id="8089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077200" cy="3505200"/>
          </a:xfrm>
        </p:spPr>
        <p:txBody>
          <a:bodyPr/>
          <a:lstStyle/>
          <a:p>
            <a:pPr marL="579438" indent="-469900">
              <a:spcBef>
                <a:spcPct val="0"/>
              </a:spcBef>
              <a:buFont typeface="Wingdings" pitchFamily="2" charset="2"/>
              <a:buChar char="Ø"/>
            </a:pPr>
            <a:r>
              <a:rPr lang="en-US" sz="3200" dirty="0" err="1" smtClean="0"/>
              <a:t>Mercados</a:t>
            </a:r>
            <a:r>
              <a:rPr lang="en-US" sz="3200" dirty="0" smtClean="0"/>
              <a:t> </a:t>
            </a:r>
            <a:r>
              <a:rPr lang="en-US" sz="3200" dirty="0" err="1" smtClean="0"/>
              <a:t>Libres</a:t>
            </a:r>
            <a:endParaRPr lang="en-US" sz="3200" dirty="0" smtClean="0"/>
          </a:p>
          <a:p>
            <a:pPr marL="579438" indent="-469900">
              <a:spcBef>
                <a:spcPct val="0"/>
              </a:spcBef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33CC"/>
                </a:solidFill>
              </a:rPr>
              <a:t>Una</a:t>
            </a:r>
            <a:r>
              <a:rPr lang="en-US" sz="3200" dirty="0" smtClean="0">
                <a:solidFill>
                  <a:srgbClr val="0033CC"/>
                </a:solidFill>
              </a:rPr>
              <a:t> </a:t>
            </a:r>
            <a:r>
              <a:rPr lang="en-US" sz="3200" dirty="0" err="1" smtClean="0">
                <a:solidFill>
                  <a:srgbClr val="0033CC"/>
                </a:solidFill>
              </a:rPr>
              <a:t>Manera</a:t>
            </a:r>
            <a:r>
              <a:rPr lang="en-US" sz="3200" dirty="0" smtClean="0">
                <a:solidFill>
                  <a:srgbClr val="0033CC"/>
                </a:solidFill>
              </a:rPr>
              <a:t> de Pago </a:t>
            </a:r>
            <a:r>
              <a:rPr lang="en-US" sz="3200" dirty="0" err="1" smtClean="0">
                <a:solidFill>
                  <a:srgbClr val="0033CC"/>
                </a:solidFill>
              </a:rPr>
              <a:t>Honesta</a:t>
            </a:r>
            <a:r>
              <a:rPr lang="en-US" sz="3200" dirty="0" smtClean="0">
                <a:solidFill>
                  <a:srgbClr val="0033CC"/>
                </a:solidFill>
              </a:rPr>
              <a:t> </a:t>
            </a:r>
            <a:r>
              <a:rPr lang="en-US" sz="3200" dirty="0" err="1" smtClean="0">
                <a:solidFill>
                  <a:srgbClr val="0033CC"/>
                </a:solidFill>
              </a:rPr>
              <a:t>Basada</a:t>
            </a:r>
            <a:r>
              <a:rPr lang="en-US" sz="3200" dirty="0" smtClean="0">
                <a:solidFill>
                  <a:srgbClr val="0033CC"/>
                </a:solidFill>
              </a:rPr>
              <a:t> en </a:t>
            </a:r>
            <a:r>
              <a:rPr lang="en-US" sz="3200" dirty="0" err="1" smtClean="0">
                <a:solidFill>
                  <a:srgbClr val="0033CC"/>
                </a:solidFill>
              </a:rPr>
              <a:t>Principios</a:t>
            </a:r>
            <a:r>
              <a:rPr lang="en-US" sz="3200" dirty="0" smtClean="0">
                <a:solidFill>
                  <a:srgbClr val="0033CC"/>
                </a:solidFill>
              </a:rPr>
              <a:t> </a:t>
            </a:r>
            <a:r>
              <a:rPr lang="en-US" sz="3200" dirty="0" err="1" smtClean="0">
                <a:solidFill>
                  <a:srgbClr val="0033CC"/>
                </a:solidFill>
              </a:rPr>
              <a:t>Sólidos</a:t>
            </a:r>
            <a:r>
              <a:rPr lang="en-US" sz="3200" dirty="0" smtClean="0">
                <a:solidFill>
                  <a:srgbClr val="0033CC"/>
                </a:solidFill>
              </a:rPr>
              <a:t> </a:t>
            </a:r>
            <a:r>
              <a:rPr lang="en-US" sz="3200" dirty="0" err="1" smtClean="0">
                <a:solidFill>
                  <a:srgbClr val="0033CC"/>
                </a:solidFill>
              </a:rPr>
              <a:t>que</a:t>
            </a:r>
            <a:r>
              <a:rPr lang="en-US" sz="3200" dirty="0" smtClean="0">
                <a:solidFill>
                  <a:srgbClr val="0033CC"/>
                </a:solidFill>
              </a:rPr>
              <a:t> </a:t>
            </a:r>
            <a:r>
              <a:rPr lang="en-US" sz="3200" dirty="0" err="1" smtClean="0">
                <a:solidFill>
                  <a:srgbClr val="0033CC"/>
                </a:solidFill>
              </a:rPr>
              <a:t>Aseguren</a:t>
            </a:r>
            <a:r>
              <a:rPr lang="en-US" sz="3200" dirty="0" smtClean="0">
                <a:solidFill>
                  <a:srgbClr val="0033CC"/>
                </a:solidFill>
              </a:rPr>
              <a:t> </a:t>
            </a:r>
            <a:r>
              <a:rPr lang="en-US" sz="3200" dirty="0" err="1" smtClean="0">
                <a:solidFill>
                  <a:srgbClr val="0033CC"/>
                </a:solidFill>
              </a:rPr>
              <a:t>Reciprocidad</a:t>
            </a:r>
            <a:endParaRPr lang="en-US" sz="3200" dirty="0" smtClean="0">
              <a:solidFill>
                <a:srgbClr val="0033CC"/>
              </a:solidFill>
            </a:endParaRPr>
          </a:p>
          <a:p>
            <a:pPr marL="579438" indent="-469900">
              <a:spcBef>
                <a:spcPct val="0"/>
              </a:spcBef>
              <a:buFont typeface="Wingdings" pitchFamily="2" charset="2"/>
              <a:buChar char="Ø"/>
            </a:pPr>
            <a:r>
              <a:rPr lang="en-US" sz="3200" dirty="0" err="1" smtClean="0"/>
              <a:t>Una</a:t>
            </a:r>
            <a:r>
              <a:rPr lang="en-US" sz="3200" dirty="0" smtClean="0"/>
              <a:t> </a:t>
            </a:r>
            <a:r>
              <a:rPr lang="en-US" sz="3200" dirty="0" err="1" smtClean="0"/>
              <a:t>Unidad</a:t>
            </a:r>
            <a:r>
              <a:rPr lang="en-US" sz="3200" dirty="0" smtClean="0"/>
              <a:t> de </a:t>
            </a:r>
            <a:r>
              <a:rPr lang="en-US" sz="3200" dirty="0" err="1" smtClean="0"/>
              <a:t>Medida</a:t>
            </a:r>
            <a:r>
              <a:rPr lang="en-US" sz="3200" dirty="0" smtClean="0"/>
              <a:t> de Valor </a:t>
            </a:r>
            <a:r>
              <a:rPr lang="en-US" sz="3200" dirty="0" err="1" smtClean="0"/>
              <a:t>Estable</a:t>
            </a:r>
            <a:r>
              <a:rPr lang="en-US" sz="3200" dirty="0" smtClean="0"/>
              <a:t> y </a:t>
            </a:r>
            <a:r>
              <a:rPr lang="en-US" sz="3200" dirty="0" err="1" smtClean="0"/>
              <a:t>Objetiva</a:t>
            </a:r>
            <a:endParaRPr lang="en-US" sz="3200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33400"/>
            <a:ext cx="8229600" cy="43434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  <a:effectLst/>
              </a:rPr>
              <a:t>Es </a:t>
            </a:r>
            <a:r>
              <a:rPr lang="en-US" dirty="0" err="1" smtClean="0">
                <a:solidFill>
                  <a:schemeClr val="tx1"/>
                </a:solidFill>
                <a:effectLst/>
              </a:rPr>
              <a:t>tiempo</a:t>
            </a:r>
            <a:r>
              <a:rPr lang="en-US" dirty="0" smtClean="0">
                <a:solidFill>
                  <a:schemeClr val="tx1"/>
                </a:solidFill>
                <a:effectLst/>
              </a:rPr>
              <a:t> de …</a:t>
            </a:r>
            <a:r>
              <a:rPr lang="en-US" sz="4000" i="1" dirty="0" smtClean="0">
                <a:solidFill>
                  <a:schemeClr val="tx1"/>
                </a:solidFill>
                <a:effectLst/>
              </a:rPr>
              <a:t>“ </a:t>
            </a:r>
            <a:r>
              <a:rPr lang="en-US" sz="4000" i="1" dirty="0" err="1" smtClean="0">
                <a:solidFill>
                  <a:schemeClr val="tx1"/>
                </a:solidFill>
                <a:effectLst/>
              </a:rPr>
              <a:t>reconcebir</a:t>
            </a:r>
            <a:r>
              <a:rPr lang="en-US" sz="4000" i="1" dirty="0" smtClean="0">
                <a:solidFill>
                  <a:schemeClr val="tx1"/>
                </a:solidFill>
                <a:effectLst/>
              </a:rPr>
              <a:t> en el </a:t>
            </a:r>
            <a:r>
              <a:rPr lang="en-US" sz="4000" i="1" dirty="0" err="1" smtClean="0">
                <a:solidFill>
                  <a:schemeClr val="tx1"/>
                </a:solidFill>
                <a:effectLst/>
              </a:rPr>
              <a:t>sentido</a:t>
            </a:r>
            <a:r>
              <a:rPr lang="en-US" sz="4000" i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4000" i="1" dirty="0" err="1" smtClean="0">
                <a:solidFill>
                  <a:schemeClr val="tx1"/>
                </a:solidFill>
                <a:effectLst/>
              </a:rPr>
              <a:t>más</a:t>
            </a:r>
            <a:r>
              <a:rPr lang="en-US" sz="4000" i="1" dirty="0" smtClean="0">
                <a:solidFill>
                  <a:schemeClr val="tx1"/>
                </a:solidFill>
                <a:effectLst/>
              </a:rPr>
              <a:t> fundamental, la </a:t>
            </a:r>
            <a:r>
              <a:rPr lang="en-US" sz="4000" i="1" dirty="0" err="1" smtClean="0">
                <a:solidFill>
                  <a:schemeClr val="tx1"/>
                </a:solidFill>
                <a:effectLst/>
              </a:rPr>
              <a:t>misma</a:t>
            </a:r>
            <a:r>
              <a:rPr lang="en-US" sz="4000" i="1" dirty="0" smtClean="0">
                <a:solidFill>
                  <a:schemeClr val="tx1"/>
                </a:solidFill>
                <a:effectLst/>
              </a:rPr>
              <a:t> idea de </a:t>
            </a:r>
            <a:r>
              <a:rPr lang="en-US" sz="4000" i="1" dirty="0" err="1" smtClean="0">
                <a:solidFill>
                  <a:schemeClr val="tx1"/>
                </a:solidFill>
                <a:effectLst/>
              </a:rPr>
              <a:t>bancos</a:t>
            </a:r>
            <a:r>
              <a:rPr lang="en-US" sz="4000" i="1" dirty="0" smtClean="0">
                <a:solidFill>
                  <a:schemeClr val="tx1"/>
                </a:solidFill>
                <a:effectLst/>
              </a:rPr>
              <a:t>, </a:t>
            </a:r>
            <a:r>
              <a:rPr lang="en-US" sz="4000" i="1" dirty="0" err="1" smtClean="0">
                <a:solidFill>
                  <a:schemeClr val="tx1"/>
                </a:solidFill>
                <a:effectLst/>
              </a:rPr>
              <a:t>dinero</a:t>
            </a:r>
            <a:r>
              <a:rPr lang="en-US" sz="4000" i="1" dirty="0" smtClean="0">
                <a:solidFill>
                  <a:schemeClr val="tx1"/>
                </a:solidFill>
                <a:effectLst/>
              </a:rPr>
              <a:t>, y </a:t>
            </a:r>
            <a:r>
              <a:rPr lang="en-US" sz="4000" i="1" dirty="0" err="1" smtClean="0">
                <a:solidFill>
                  <a:schemeClr val="tx1"/>
                </a:solidFill>
                <a:effectLst/>
              </a:rPr>
              <a:t>tarjetas</a:t>
            </a:r>
            <a:r>
              <a:rPr lang="en-US" sz="4000" i="1" dirty="0" smtClean="0">
                <a:solidFill>
                  <a:schemeClr val="tx1"/>
                </a:solidFill>
                <a:effectLst/>
              </a:rPr>
              <a:t> de </a:t>
            </a:r>
            <a:r>
              <a:rPr lang="en-US" sz="4000" i="1" dirty="0" err="1" smtClean="0">
                <a:solidFill>
                  <a:schemeClr val="tx1"/>
                </a:solidFill>
                <a:effectLst/>
              </a:rPr>
              <a:t>crédito</a:t>
            </a:r>
            <a:r>
              <a:rPr lang="en-US" sz="4000" i="1" dirty="0" smtClean="0">
                <a:solidFill>
                  <a:schemeClr val="tx1"/>
                </a:solidFill>
                <a:effectLst/>
              </a:rPr>
              <a:t> …”</a:t>
            </a:r>
            <a:r>
              <a:rPr lang="en-US" i="1" dirty="0">
                <a:solidFill>
                  <a:schemeClr val="tx1"/>
                </a:solidFill>
              </a:rPr>
              <a:t/>
            </a:r>
            <a:br>
              <a:rPr lang="en-US" i="1" dirty="0">
                <a:solidFill>
                  <a:schemeClr val="tx1"/>
                </a:solidFill>
              </a:rPr>
            </a:br>
            <a:r>
              <a:rPr lang="en-US" i="1" dirty="0" smtClean="0">
                <a:solidFill>
                  <a:schemeClr val="tx1"/>
                </a:solidFill>
              </a:rPr>
              <a:t>	</a:t>
            </a:r>
            <a:r>
              <a:rPr lang="en-US" i="1" dirty="0" smtClean="0">
                <a:solidFill>
                  <a:schemeClr val="tx1"/>
                </a:solidFill>
                <a:effectLst/>
              </a:rPr>
              <a:t>- </a:t>
            </a:r>
            <a:r>
              <a:rPr lang="en-US" sz="2400" i="1" dirty="0">
                <a:solidFill>
                  <a:schemeClr val="tx1"/>
                </a:solidFill>
                <a:effectLst/>
              </a:rPr>
              <a:t>Dee Hock, CEO </a:t>
            </a:r>
            <a:r>
              <a:rPr lang="en-US" sz="2400" i="1" dirty="0" err="1" smtClean="0">
                <a:solidFill>
                  <a:schemeClr val="tx1"/>
                </a:solidFill>
                <a:effectLst/>
              </a:rPr>
              <a:t>emérito</a:t>
            </a:r>
            <a:r>
              <a:rPr lang="en-US" sz="2400" i="1" dirty="0" smtClean="0">
                <a:solidFill>
                  <a:schemeClr val="tx1"/>
                </a:solidFill>
                <a:effectLst/>
              </a:rPr>
              <a:t>, </a:t>
            </a:r>
            <a:r>
              <a:rPr lang="en-US" sz="2400" i="1" dirty="0">
                <a:solidFill>
                  <a:schemeClr val="tx1"/>
                </a:solidFill>
                <a:effectLst/>
              </a:rPr>
              <a:t>VISA </a:t>
            </a:r>
            <a:r>
              <a:rPr lang="en-US" sz="2400" i="1" dirty="0" err="1" smtClean="0">
                <a:solidFill>
                  <a:schemeClr val="tx1"/>
                </a:solidFill>
                <a:effectLst/>
              </a:rPr>
              <a:t>Internacional</a:t>
            </a:r>
            <a:endParaRPr lang="en-US" i="1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Direcciones</a:t>
            </a:r>
            <a:r>
              <a:rPr lang="en-US" dirty="0" smtClean="0"/>
              <a:t> </a:t>
            </a:r>
            <a:r>
              <a:rPr lang="en-US" dirty="0" err="1" smtClean="0"/>
              <a:t>Prometedoras</a:t>
            </a: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22238" indent="-12700"/>
            <a:r>
              <a:rPr lang="en-US" altLang="ja-JP" sz="2800" dirty="0" err="1" smtClean="0"/>
              <a:t>Métodos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libres</a:t>
            </a:r>
            <a:r>
              <a:rPr lang="en-US" altLang="ja-JP" sz="2800" dirty="0" smtClean="0"/>
              <a:t> e </a:t>
            </a:r>
            <a:r>
              <a:rPr lang="en-US" altLang="ja-JP" sz="2800" dirty="0" err="1" smtClean="0"/>
              <a:t>independientes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basados</a:t>
            </a:r>
            <a:r>
              <a:rPr lang="en-US" altLang="ja-JP" sz="2800" dirty="0" smtClean="0"/>
              <a:t> en el </a:t>
            </a:r>
            <a:r>
              <a:rPr lang="en-US" altLang="ja-JP" sz="2800" dirty="0" err="1" smtClean="0"/>
              <a:t>involucramiento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participativo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voluntario</a:t>
            </a:r>
            <a:endParaRPr lang="en-US" altLang="ja-JP" sz="2800" dirty="0" smtClean="0"/>
          </a:p>
          <a:p>
            <a:pPr marL="122238" indent="-12700"/>
            <a:endParaRPr lang="en-US" altLang="ja-JP" dirty="0" smtClean="0"/>
          </a:p>
          <a:p>
            <a:pPr marL="808038" lvl="1" indent="-415925"/>
            <a:r>
              <a:rPr lang="en-US" altLang="ja-JP" sz="2800" dirty="0" err="1" smtClean="0"/>
              <a:t>Organizaciones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populares</a:t>
            </a:r>
            <a:r>
              <a:rPr lang="en-US" altLang="ja-JP" sz="2800" dirty="0" smtClean="0"/>
              <a:t> </a:t>
            </a:r>
          </a:p>
          <a:p>
            <a:pPr marL="808038" lvl="1" indent="-415925"/>
            <a:r>
              <a:rPr lang="en-US" altLang="ja-JP" sz="2800" dirty="0" err="1" smtClean="0"/>
              <a:t>Iniciativas</a:t>
            </a:r>
            <a:r>
              <a:rPr lang="en-US" altLang="ja-JP" sz="2800" dirty="0" smtClean="0"/>
              <a:t> con </a:t>
            </a:r>
            <a:r>
              <a:rPr lang="en-US" altLang="ja-JP" sz="2800" dirty="0" err="1" smtClean="0"/>
              <a:t>ánimo</a:t>
            </a:r>
            <a:r>
              <a:rPr lang="en-US" altLang="ja-JP" sz="2800" dirty="0" smtClean="0"/>
              <a:t> de </a:t>
            </a:r>
            <a:r>
              <a:rPr lang="en-US" altLang="ja-JP" sz="2800" dirty="0" err="1" smtClean="0"/>
              <a:t>lucro</a:t>
            </a:r>
            <a:endParaRPr lang="en-US" sz="2800" dirty="0" smtClean="0"/>
          </a:p>
          <a:p>
            <a:pPr marL="808038" lvl="1" indent="-415925"/>
            <a:r>
              <a:rPr lang="en-US" altLang="ja-JP" sz="2800" dirty="0" err="1" smtClean="0"/>
              <a:t>Gobiernos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provinciales</a:t>
            </a:r>
            <a:r>
              <a:rPr lang="en-US" altLang="ja-JP" sz="2800" dirty="0" smtClean="0"/>
              <a:t> y </a:t>
            </a:r>
            <a:r>
              <a:rPr lang="en-US" altLang="ja-JP" sz="2800" dirty="0" err="1" smtClean="0"/>
              <a:t>municipales</a:t>
            </a:r>
            <a:r>
              <a:rPr lang="en-US" altLang="ja-JP" sz="2800" dirty="0" smtClean="0"/>
              <a:t> </a:t>
            </a:r>
          </a:p>
          <a:p>
            <a:pPr marL="808038" lvl="1" indent="-415925"/>
            <a:r>
              <a:rPr lang="en-US" altLang="ja-JP" sz="2800" dirty="0" err="1" smtClean="0"/>
              <a:t>Organizaciones</a:t>
            </a:r>
            <a:r>
              <a:rPr lang="en-US" altLang="ja-JP" sz="2800" dirty="0" smtClean="0"/>
              <a:t> no </a:t>
            </a:r>
            <a:r>
              <a:rPr lang="en-US" altLang="ja-JP" sz="2800" dirty="0" err="1" smtClean="0"/>
              <a:t>gubernamentales</a:t>
            </a:r>
            <a:r>
              <a:rPr lang="en-US" altLang="ja-JP" sz="2800" dirty="0" smtClean="0"/>
              <a:t> </a:t>
            </a:r>
          </a:p>
          <a:p>
            <a:pPr marL="808038" lvl="1" indent="-415925"/>
            <a:r>
              <a:rPr lang="en-US" altLang="ja-JP" sz="2800" dirty="0" err="1" smtClean="0"/>
              <a:t>Asociaciones</a:t>
            </a:r>
            <a:r>
              <a:rPr lang="en-US" altLang="ja-JP" sz="2800" dirty="0" smtClean="0"/>
              <a:t> </a:t>
            </a:r>
          </a:p>
          <a:p>
            <a:pPr marL="808038" lvl="1" indent="-415925"/>
            <a:endParaRPr lang="en-US" altLang="ja-JP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B352CAF6-3E8E-46DA-815F-7FBF51339008}" type="slidenum">
              <a:rPr lang="en-US">
                <a:latin typeface="Arial" pitchFamily="34" charset="0"/>
              </a:rPr>
              <a:pPr/>
              <a:t>8</a:t>
            </a:fld>
            <a:endParaRPr lang="en-US">
              <a:latin typeface="Arial" pitchFamily="34" charset="0"/>
            </a:endParaRPr>
          </a:p>
        </p:txBody>
      </p:sp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990600" y="3124200"/>
            <a:ext cx="3352800" cy="1981200"/>
          </a:xfrm>
          <a:prstGeom prst="curvedUpArrow">
            <a:avLst>
              <a:gd name="adj1" fmla="val 33846"/>
              <a:gd name="adj2" fmla="val 67692"/>
              <a:gd name="adj3" fmla="val 33333"/>
            </a:avLst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 flipH="1">
            <a:off x="4876800" y="3124200"/>
            <a:ext cx="3352800" cy="1981200"/>
          </a:xfrm>
          <a:prstGeom prst="curvedUpArrow">
            <a:avLst>
              <a:gd name="adj1" fmla="val 33846"/>
              <a:gd name="adj2" fmla="val 67692"/>
              <a:gd name="adj3" fmla="val 33333"/>
            </a:avLst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2819400" y="1371600"/>
            <a:ext cx="3505200" cy="16002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28600" y="1219200"/>
            <a:ext cx="23622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 err="1" smtClean="0">
                <a:solidFill>
                  <a:srgbClr val="008000"/>
                </a:solidFill>
                <a:latin typeface="Franklin Gothic Medium" pitchFamily="34" charset="0"/>
              </a:rPr>
              <a:t>Voluntario</a:t>
            </a:r>
            <a:endParaRPr lang="en-US" sz="2800" dirty="0">
              <a:solidFill>
                <a:srgbClr val="008000"/>
              </a:solidFill>
              <a:latin typeface="Franklin Gothic Medium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dirty="0" err="1" smtClean="0">
                <a:solidFill>
                  <a:srgbClr val="008000"/>
                </a:solidFill>
                <a:latin typeface="Franklin Gothic Medium" pitchFamily="34" charset="0"/>
              </a:rPr>
              <a:t>Populares</a:t>
            </a:r>
            <a:endParaRPr lang="en-US" sz="2800" dirty="0">
              <a:solidFill>
                <a:srgbClr val="008000"/>
              </a:solidFill>
              <a:latin typeface="Franklin Gothic Medium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dirty="0" err="1" smtClean="0">
                <a:solidFill>
                  <a:srgbClr val="008000"/>
                </a:solidFill>
                <a:latin typeface="Franklin Gothic Medium" pitchFamily="34" charset="0"/>
              </a:rPr>
              <a:t>Acción</a:t>
            </a:r>
            <a:r>
              <a:rPr lang="en-US" sz="2800" dirty="0" smtClean="0">
                <a:solidFill>
                  <a:srgbClr val="008000"/>
                </a:solidFill>
                <a:latin typeface="Franklin Gothic Medium" pitchFamily="34" charset="0"/>
              </a:rPr>
              <a:t> Social</a:t>
            </a:r>
            <a:endParaRPr lang="en-US" sz="2800" dirty="0">
              <a:solidFill>
                <a:srgbClr val="008000"/>
              </a:solidFill>
              <a:latin typeface="Franklin Gothic Medium" pitchFamily="34" charset="0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6248400" y="1066800"/>
            <a:ext cx="2895600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dirty="0" err="1" smtClean="0">
                <a:solidFill>
                  <a:srgbClr val="0000CC"/>
                </a:solidFill>
                <a:latin typeface="Franklin Gothic Medium" pitchFamily="34" charset="0"/>
              </a:rPr>
              <a:t>Por</a:t>
            </a:r>
            <a:r>
              <a:rPr lang="en-US" sz="2800" dirty="0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Franklin Gothic Medium" pitchFamily="34" charset="0"/>
              </a:rPr>
              <a:t>lucro</a:t>
            </a:r>
            <a:endParaRPr lang="en-US" sz="2800" dirty="0">
              <a:solidFill>
                <a:srgbClr val="0000CC"/>
              </a:solidFill>
              <a:latin typeface="Franklin Gothic Medium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 err="1" smtClean="0">
                <a:solidFill>
                  <a:srgbClr val="0000CC"/>
                </a:solidFill>
                <a:latin typeface="Franklin Gothic Medium" pitchFamily="34" charset="0"/>
              </a:rPr>
              <a:t>Negocios</a:t>
            </a:r>
            <a:r>
              <a:rPr lang="en-US" sz="2800" dirty="0" smtClean="0">
                <a:solidFill>
                  <a:srgbClr val="0000CC"/>
                </a:solidFill>
                <a:latin typeface="Franklin Gothic Medium" pitchFamily="34" charset="0"/>
              </a:rPr>
              <a:t>-a-</a:t>
            </a:r>
            <a:r>
              <a:rPr lang="en-US" sz="2800" dirty="0" err="1" smtClean="0">
                <a:solidFill>
                  <a:srgbClr val="0000CC"/>
                </a:solidFill>
                <a:latin typeface="Franklin Gothic Medium" pitchFamily="34" charset="0"/>
              </a:rPr>
              <a:t>Negocios</a:t>
            </a:r>
            <a:endParaRPr lang="en-US" sz="2800" dirty="0">
              <a:solidFill>
                <a:srgbClr val="0000CC"/>
              </a:solidFill>
              <a:latin typeface="Franklin Gothic Medium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 err="1" smtClean="0">
                <a:solidFill>
                  <a:srgbClr val="0000CC"/>
                </a:solidFill>
                <a:latin typeface="Franklin Gothic Medium" pitchFamily="34" charset="0"/>
              </a:rPr>
              <a:t>Intercambio</a:t>
            </a:r>
            <a:endParaRPr lang="en-US" sz="2800" dirty="0">
              <a:solidFill>
                <a:srgbClr val="0000CC"/>
              </a:solidFill>
              <a:latin typeface="Franklin Gothic Medium" pitchFamily="34" charset="0"/>
            </a:endParaRPr>
          </a:p>
        </p:txBody>
      </p:sp>
      <p:sp>
        <p:nvSpPr>
          <p:cNvPr id="15368" name="Text Box 7"/>
          <p:cNvSpPr txBox="1">
            <a:spLocks noChangeArrowheads="1"/>
          </p:cNvSpPr>
          <p:nvPr/>
        </p:nvSpPr>
        <p:spPr bwMode="auto">
          <a:xfrm>
            <a:off x="0" y="3048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Principales</a:t>
            </a:r>
            <a:r>
              <a:rPr lang="en-US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3200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Actualidades</a:t>
            </a:r>
            <a:r>
              <a:rPr lang="en-US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</a:t>
            </a:r>
            <a:r>
              <a:rPr lang="en-US" sz="3200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Intercambio</a:t>
            </a:r>
            <a:r>
              <a:rPr lang="en-US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3200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Alternativo</a:t>
            </a:r>
            <a:endParaRPr lang="en-US" sz="3200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5029200" y="5426075"/>
            <a:ext cx="3505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 smtClean="0">
                <a:solidFill>
                  <a:srgbClr val="0000CC"/>
                </a:solidFill>
                <a:latin typeface="Franklin Gothic Medium" pitchFamily="34" charset="0"/>
              </a:rPr>
              <a:t>Intercambio</a:t>
            </a:r>
            <a:r>
              <a:rPr lang="en-US" sz="2400" dirty="0" smtClean="0">
                <a:solidFill>
                  <a:srgbClr val="0000CC"/>
                </a:solidFill>
                <a:latin typeface="Franklin Gothic Medium" pitchFamily="34" charset="0"/>
              </a:rPr>
              <a:t> de </a:t>
            </a:r>
            <a:r>
              <a:rPr lang="en-US" sz="2400" dirty="0" err="1" smtClean="0">
                <a:solidFill>
                  <a:srgbClr val="0000CC"/>
                </a:solidFill>
                <a:latin typeface="Franklin Gothic Medium" pitchFamily="34" charset="0"/>
              </a:rPr>
              <a:t>Trueque</a:t>
            </a:r>
            <a:endParaRPr lang="en-US" sz="2400" dirty="0">
              <a:solidFill>
                <a:srgbClr val="0000CC"/>
              </a:solidFill>
              <a:latin typeface="Franklin Gothic Medium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sz="2400" dirty="0" err="1" smtClean="0">
                <a:solidFill>
                  <a:srgbClr val="0000CC"/>
                </a:solidFill>
                <a:latin typeface="Franklin Gothic Medium" pitchFamily="34" charset="0"/>
              </a:rPr>
              <a:t>Intercambio</a:t>
            </a:r>
            <a:r>
              <a:rPr lang="en-US" sz="2400" dirty="0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r>
              <a:rPr lang="en-US" sz="2400" dirty="0" err="1" smtClean="0">
                <a:solidFill>
                  <a:srgbClr val="0000CC"/>
                </a:solidFill>
                <a:latin typeface="Franklin Gothic Medium" pitchFamily="34" charset="0"/>
              </a:rPr>
              <a:t>Comercial</a:t>
            </a:r>
            <a:r>
              <a:rPr lang="en-US" sz="2400" dirty="0" smtClean="0">
                <a:solidFill>
                  <a:srgbClr val="0000CC"/>
                </a:solidFill>
                <a:latin typeface="Franklin Gothic Medium" pitchFamily="34" charset="0"/>
              </a:rPr>
              <a:t> </a:t>
            </a:r>
            <a:endParaRPr lang="en-US" sz="2400" dirty="0">
              <a:solidFill>
                <a:srgbClr val="0000CC"/>
              </a:solidFill>
              <a:latin typeface="Franklin Gothic Medium" pitchFamily="34" charset="0"/>
            </a:endParaRP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609600" y="5426075"/>
            <a:ext cx="3429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err="1" smtClean="0">
                <a:solidFill>
                  <a:srgbClr val="008000"/>
                </a:solidFill>
                <a:latin typeface="Franklin Gothic Medium" pitchFamily="34" charset="0"/>
              </a:rPr>
              <a:t>Crédito</a:t>
            </a:r>
            <a:r>
              <a:rPr lang="en-US" sz="2400" dirty="0" smtClean="0">
                <a:solidFill>
                  <a:srgbClr val="008000"/>
                </a:solidFill>
                <a:latin typeface="Franklin Gothic Medium" pitchFamily="34" charset="0"/>
              </a:rPr>
              <a:t> </a:t>
            </a:r>
            <a:r>
              <a:rPr lang="en-US" sz="2400" dirty="0" err="1" smtClean="0">
                <a:solidFill>
                  <a:srgbClr val="008000"/>
                </a:solidFill>
                <a:latin typeface="Franklin Gothic Medium" pitchFamily="34" charset="0"/>
              </a:rPr>
              <a:t>Mutuo</a:t>
            </a:r>
            <a:r>
              <a:rPr lang="en-US" sz="2400" dirty="0" smtClean="0">
                <a:solidFill>
                  <a:srgbClr val="008000"/>
                </a:solidFill>
                <a:latin typeface="Franklin Gothic Medium" pitchFamily="34" charset="0"/>
              </a:rPr>
              <a:t>/LETS </a:t>
            </a:r>
            <a:endParaRPr lang="en-US" sz="2400" dirty="0">
              <a:solidFill>
                <a:srgbClr val="008000"/>
              </a:solidFill>
              <a:latin typeface="Franklin Gothic Medium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sz="2400" dirty="0" err="1" smtClean="0">
                <a:solidFill>
                  <a:srgbClr val="008000"/>
                </a:solidFill>
                <a:latin typeface="Franklin Gothic Medium" pitchFamily="34" charset="0"/>
              </a:rPr>
              <a:t>Monedas</a:t>
            </a:r>
            <a:r>
              <a:rPr lang="en-US" sz="2400" dirty="0" smtClean="0">
                <a:solidFill>
                  <a:srgbClr val="008000"/>
                </a:solidFill>
                <a:latin typeface="Franklin Gothic Medium" pitchFamily="34" charset="0"/>
              </a:rPr>
              <a:t> </a:t>
            </a:r>
            <a:r>
              <a:rPr lang="en-US" sz="2400" dirty="0" err="1" smtClean="0">
                <a:solidFill>
                  <a:srgbClr val="008000"/>
                </a:solidFill>
                <a:latin typeface="Franklin Gothic Medium" pitchFamily="34" charset="0"/>
              </a:rPr>
              <a:t>Comunitarias</a:t>
            </a:r>
            <a:r>
              <a:rPr lang="en-US" sz="2400" dirty="0" smtClean="0">
                <a:solidFill>
                  <a:srgbClr val="008000"/>
                </a:solidFill>
                <a:latin typeface="Franklin Gothic Medium" pitchFamily="34" charset="0"/>
              </a:rPr>
              <a:t> </a:t>
            </a:r>
            <a:endParaRPr lang="en-US" sz="2400" dirty="0">
              <a:solidFill>
                <a:srgbClr val="008000"/>
              </a:solidFill>
              <a:latin typeface="Franklin Gothic Medium" pitchFamily="34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171" grpId="0" animBg="1"/>
      <p:bldP spid="7172" grpId="0" animBg="1"/>
      <p:bldP spid="7173" grpId="0"/>
      <p:bldP spid="7174" grpId="0"/>
      <p:bldP spid="7176" grpId="0"/>
      <p:bldP spid="71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915400" cy="1752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err="1" smtClean="0"/>
              <a:t>Cuáles</a:t>
            </a:r>
            <a:r>
              <a:rPr lang="en-US" sz="4000" dirty="0" smtClean="0"/>
              <a:t> son </a:t>
            </a:r>
            <a:r>
              <a:rPr lang="en-US" sz="4000" dirty="0" err="1" smtClean="0"/>
              <a:t>las</a:t>
            </a:r>
            <a:r>
              <a:rPr lang="en-US" sz="4000" dirty="0" smtClean="0"/>
              <a:t> </a:t>
            </a:r>
            <a:r>
              <a:rPr lang="en-US" sz="4000" dirty="0" err="1" smtClean="0"/>
              <a:t>Tecnologías</a:t>
            </a:r>
            <a:r>
              <a:rPr lang="en-US" sz="4000" dirty="0" smtClean="0"/>
              <a:t> </a:t>
            </a:r>
            <a:r>
              <a:rPr lang="en-US" sz="4000" dirty="0" err="1" smtClean="0"/>
              <a:t>Innovativas</a:t>
            </a:r>
            <a:r>
              <a:rPr lang="en-US" sz="4000" dirty="0" smtClean="0"/>
              <a:t> en </a:t>
            </a:r>
            <a:r>
              <a:rPr lang="en-US" sz="4000" dirty="0" err="1" smtClean="0"/>
              <a:t>Dinero</a:t>
            </a:r>
            <a:r>
              <a:rPr lang="en-US" sz="4000" dirty="0" smtClean="0"/>
              <a:t> e </a:t>
            </a:r>
            <a:r>
              <a:rPr lang="en-US" sz="4000" dirty="0" err="1" smtClean="0"/>
              <a:t>Intercambio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382000" cy="3962400"/>
          </a:xfrm>
        </p:spPr>
        <p:txBody>
          <a:bodyPr/>
          <a:lstStyle/>
          <a:p>
            <a:r>
              <a:rPr lang="en-US" sz="2800" dirty="0" err="1" smtClean="0"/>
              <a:t>Crédito</a:t>
            </a:r>
            <a:r>
              <a:rPr lang="en-US" sz="2800" dirty="0" smtClean="0"/>
              <a:t> </a:t>
            </a:r>
            <a:r>
              <a:rPr lang="en-US" sz="2800" dirty="0" err="1" smtClean="0"/>
              <a:t>mutuo</a:t>
            </a:r>
            <a:r>
              <a:rPr lang="en-US" sz="2800" dirty="0" smtClean="0"/>
              <a:t>.</a:t>
            </a:r>
          </a:p>
          <a:p>
            <a:r>
              <a:rPr lang="en-US" sz="2800" dirty="0" err="1" smtClean="0"/>
              <a:t>Liquidación</a:t>
            </a:r>
            <a:r>
              <a:rPr lang="en-US" sz="2800" dirty="0" smtClean="0"/>
              <a:t> de </a:t>
            </a:r>
            <a:r>
              <a:rPr lang="en-US" sz="2800" dirty="0" err="1" smtClean="0"/>
              <a:t>Crédito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Co-</a:t>
            </a:r>
            <a:r>
              <a:rPr lang="en-US" sz="2800" dirty="0" err="1" smtClean="0"/>
              <a:t>responsabilidad</a:t>
            </a:r>
            <a:r>
              <a:rPr lang="en-US" sz="2800" dirty="0" smtClean="0"/>
              <a:t>.</a:t>
            </a:r>
          </a:p>
          <a:p>
            <a:r>
              <a:rPr lang="en-US" sz="2800" dirty="0" err="1" smtClean="0"/>
              <a:t>Mercados</a:t>
            </a:r>
            <a:r>
              <a:rPr lang="en-US" sz="2800" dirty="0" smtClean="0"/>
              <a:t>, </a:t>
            </a:r>
            <a:r>
              <a:rPr lang="en-US" sz="2800" dirty="0" err="1" smtClean="0"/>
              <a:t>redes</a:t>
            </a:r>
            <a:r>
              <a:rPr lang="en-US" sz="2800" dirty="0" smtClean="0"/>
              <a:t> </a:t>
            </a:r>
            <a:r>
              <a:rPr lang="en-US" sz="2800" dirty="0" err="1" smtClean="0"/>
              <a:t>sociales</a:t>
            </a:r>
            <a:r>
              <a:rPr lang="en-US" sz="2800" dirty="0" smtClean="0"/>
              <a:t>, </a:t>
            </a:r>
            <a:r>
              <a:rPr lang="en-US" sz="2800" dirty="0" err="1" smtClean="0"/>
              <a:t>manejo</a:t>
            </a:r>
            <a:r>
              <a:rPr lang="en-US" sz="2800" dirty="0" smtClean="0"/>
              <a:t> de </a:t>
            </a:r>
            <a:r>
              <a:rPr lang="en-US" sz="2800" dirty="0" err="1" smtClean="0"/>
              <a:t>cuentas</a:t>
            </a:r>
            <a:r>
              <a:rPr lang="en-US" sz="2800" dirty="0" smtClean="0"/>
              <a:t> e </a:t>
            </a:r>
            <a:r>
              <a:rPr lang="en-US" sz="2800" dirty="0" err="1" smtClean="0"/>
              <a:t>información</a:t>
            </a:r>
            <a:r>
              <a:rPr lang="en-US" sz="2800" dirty="0" smtClean="0"/>
              <a:t> </a:t>
            </a:r>
            <a:r>
              <a:rPr lang="en-US" sz="2800" b="1" dirty="0" err="1" smtClean="0"/>
              <a:t>basados</a:t>
            </a:r>
            <a:r>
              <a:rPr lang="en-US" sz="2800" b="1" dirty="0" smtClean="0"/>
              <a:t> en Internet</a:t>
            </a:r>
            <a:r>
              <a:rPr lang="en-US" sz="2800" dirty="0" smtClean="0"/>
              <a:t>.</a:t>
            </a:r>
          </a:p>
          <a:p>
            <a:r>
              <a:rPr lang="en-US" sz="2800" dirty="0" err="1" smtClean="0"/>
              <a:t>Confianza</a:t>
            </a:r>
            <a:r>
              <a:rPr lang="en-US" sz="2800" dirty="0" smtClean="0"/>
              <a:t> en </a:t>
            </a:r>
            <a:r>
              <a:rPr lang="en-US" sz="2800" dirty="0" err="1" smtClean="0"/>
              <a:t>una</a:t>
            </a:r>
            <a:r>
              <a:rPr lang="en-US" sz="2800" dirty="0" smtClean="0"/>
              <a:t> “</a:t>
            </a:r>
            <a:r>
              <a:rPr lang="en-US" sz="2800" dirty="0" err="1" smtClean="0"/>
              <a:t>identidad</a:t>
            </a:r>
            <a:r>
              <a:rPr lang="en-US" sz="2800" dirty="0" smtClean="0"/>
              <a:t> </a:t>
            </a:r>
            <a:r>
              <a:rPr lang="en-US" sz="2800" dirty="0" err="1" smtClean="0"/>
              <a:t>fuerte</a:t>
            </a:r>
            <a:r>
              <a:rPr lang="en-US" sz="2800" dirty="0" smtClean="0"/>
              <a:t>.”</a:t>
            </a:r>
          </a:p>
          <a:p>
            <a:r>
              <a:rPr lang="en-US" sz="2800" dirty="0" err="1" smtClean="0"/>
              <a:t>Confianza</a:t>
            </a:r>
            <a:r>
              <a:rPr lang="en-US" sz="2800" dirty="0" smtClean="0"/>
              <a:t> en </a:t>
            </a:r>
            <a:r>
              <a:rPr lang="en-US" sz="2800" dirty="0" err="1" smtClean="0"/>
              <a:t>valoraciones</a:t>
            </a:r>
            <a:r>
              <a:rPr lang="en-US" sz="2800" dirty="0" smtClean="0"/>
              <a:t> de </a:t>
            </a:r>
            <a:r>
              <a:rPr lang="en-US" sz="2800" dirty="0" err="1" smtClean="0"/>
              <a:t>reputación</a:t>
            </a:r>
            <a:r>
              <a:rPr lang="en-US" sz="2800" dirty="0" smtClean="0"/>
              <a:t> entre </a:t>
            </a:r>
            <a:r>
              <a:rPr lang="en-US" sz="2800" dirty="0" err="1" smtClean="0"/>
              <a:t>iguales</a:t>
            </a:r>
            <a:r>
              <a:rPr lang="en-US" sz="2800" dirty="0" smtClean="0"/>
              <a:t>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70656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/>
              <a:t>Lo </a:t>
            </a:r>
            <a:r>
              <a:rPr lang="en-US" sz="4000" dirty="0" err="1" smtClean="0"/>
              <a:t>que</a:t>
            </a:r>
            <a:r>
              <a:rPr lang="en-US" sz="4000" dirty="0" smtClean="0"/>
              <a:t> </a:t>
            </a:r>
            <a:r>
              <a:rPr lang="en-US" sz="4000" dirty="0" err="1" smtClean="0"/>
              <a:t>es</a:t>
            </a:r>
            <a:r>
              <a:rPr lang="en-US" sz="4000" dirty="0" smtClean="0"/>
              <a:t> </a:t>
            </a:r>
            <a:r>
              <a:rPr lang="en-US" sz="4000" dirty="0" err="1" smtClean="0"/>
              <a:t>Revolucionario</a:t>
            </a:r>
            <a:r>
              <a:rPr lang="en-US" sz="4000" dirty="0" smtClean="0"/>
              <a:t> </a:t>
            </a:r>
            <a:r>
              <a:rPr lang="en-US" sz="4000" dirty="0" err="1" smtClean="0"/>
              <a:t>es</a:t>
            </a:r>
            <a:r>
              <a:rPr lang="en-US" sz="4000" dirty="0" smtClean="0"/>
              <a:t> la </a:t>
            </a:r>
            <a:r>
              <a:rPr lang="en-US" sz="4000" dirty="0" err="1" smtClean="0"/>
              <a:t>Combinación</a:t>
            </a:r>
            <a:r>
              <a:rPr lang="en-US" sz="4000" dirty="0" smtClean="0"/>
              <a:t> </a:t>
            </a:r>
            <a:r>
              <a:rPr lang="en-US" sz="4000" dirty="0" err="1" smtClean="0"/>
              <a:t>Única</a:t>
            </a:r>
            <a:r>
              <a:rPr lang="en-US" sz="4000" dirty="0" smtClean="0"/>
              <a:t> de </a:t>
            </a:r>
            <a:r>
              <a:rPr lang="en-US" sz="4000" dirty="0" err="1" smtClean="0"/>
              <a:t>Elementos</a:t>
            </a:r>
            <a:endParaRPr lang="en-US" sz="4000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924800" cy="4267200"/>
          </a:xfrm>
        </p:spPr>
        <p:txBody>
          <a:bodyPr>
            <a:normAutofit fontScale="70000" lnSpcReduction="20000"/>
          </a:bodyPr>
          <a:lstStyle/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r>
              <a:rPr lang="en-US" sz="3300" dirty="0" err="1" smtClean="0"/>
              <a:t>Estas</a:t>
            </a:r>
            <a:r>
              <a:rPr lang="en-US" sz="3300" dirty="0" smtClean="0"/>
              <a:t> </a:t>
            </a:r>
            <a:r>
              <a:rPr lang="en-US" sz="3300" dirty="0" err="1" smtClean="0"/>
              <a:t>tecnologías</a:t>
            </a:r>
            <a:r>
              <a:rPr lang="en-US" sz="3300" dirty="0" smtClean="0"/>
              <a:t> </a:t>
            </a:r>
            <a:r>
              <a:rPr lang="en-US" sz="3300" dirty="0" err="1" smtClean="0"/>
              <a:t>están</a:t>
            </a:r>
            <a:r>
              <a:rPr lang="en-US" sz="3300" dirty="0" smtClean="0"/>
              <a:t> </a:t>
            </a:r>
            <a:r>
              <a:rPr lang="en-US" sz="3300" dirty="0" err="1" smtClean="0"/>
              <a:t>siendo</a:t>
            </a:r>
            <a:r>
              <a:rPr lang="en-US" sz="3300" dirty="0" smtClean="0"/>
              <a:t> </a:t>
            </a:r>
            <a:r>
              <a:rPr lang="en-US" sz="3300" dirty="0" err="1" smtClean="0"/>
              <a:t>combinadas</a:t>
            </a:r>
            <a:r>
              <a:rPr lang="en-US" sz="3300" dirty="0" smtClean="0"/>
              <a:t> en </a:t>
            </a:r>
            <a:r>
              <a:rPr lang="en-US" sz="3300" dirty="0" err="1" smtClean="0"/>
              <a:t>nuevos</a:t>
            </a:r>
            <a:r>
              <a:rPr lang="en-US" sz="3300" dirty="0" smtClean="0"/>
              <a:t> </a:t>
            </a:r>
            <a:r>
              <a:rPr lang="en-US" sz="3300" dirty="0" err="1" smtClean="0"/>
              <a:t>productos</a:t>
            </a:r>
            <a:r>
              <a:rPr lang="en-US" sz="3300" dirty="0" smtClean="0"/>
              <a:t> </a:t>
            </a:r>
            <a:r>
              <a:rPr lang="en-US" sz="3300" dirty="0" err="1" smtClean="0"/>
              <a:t>que</a:t>
            </a:r>
            <a:r>
              <a:rPr lang="en-US" sz="3300" dirty="0" smtClean="0"/>
              <a:t> </a:t>
            </a:r>
            <a:r>
              <a:rPr lang="en-US" sz="3300" dirty="0" err="1" smtClean="0"/>
              <a:t>hacen</a:t>
            </a:r>
            <a:r>
              <a:rPr lang="en-US" sz="3300" dirty="0" smtClean="0"/>
              <a:t> al </a:t>
            </a:r>
            <a:r>
              <a:rPr lang="en-US" sz="3300" dirty="0" err="1" smtClean="0"/>
              <a:t>proceso</a:t>
            </a:r>
            <a:r>
              <a:rPr lang="en-US" sz="3300" dirty="0" smtClean="0"/>
              <a:t> de </a:t>
            </a:r>
            <a:r>
              <a:rPr lang="en-US" sz="3300" dirty="0" err="1" smtClean="0"/>
              <a:t>intercambio</a:t>
            </a:r>
            <a:r>
              <a:rPr lang="en-US" sz="3300" dirty="0" smtClean="0"/>
              <a:t>: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endParaRPr lang="en-US" sz="3300" dirty="0" smtClean="0"/>
          </a:p>
          <a:p>
            <a:pPr marL="457200" indent="-3349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3300" dirty="0" err="1" smtClean="0"/>
              <a:t>Más</a:t>
            </a:r>
            <a:r>
              <a:rPr lang="en-US" sz="3300" dirty="0" smtClean="0"/>
              <a:t> </a:t>
            </a:r>
            <a:r>
              <a:rPr lang="en-US" sz="3300" dirty="0" err="1" smtClean="0"/>
              <a:t>sencillo</a:t>
            </a:r>
            <a:r>
              <a:rPr lang="en-US" sz="3300" dirty="0" smtClean="0"/>
              <a:t> </a:t>
            </a:r>
            <a:endParaRPr lang="en-US" sz="3300" dirty="0"/>
          </a:p>
          <a:p>
            <a:pPr marL="457200" indent="-3349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3300" dirty="0" err="1" smtClean="0"/>
              <a:t>Menos</a:t>
            </a:r>
            <a:r>
              <a:rPr lang="en-US" sz="3300" dirty="0" smtClean="0"/>
              <a:t> </a:t>
            </a:r>
            <a:r>
              <a:rPr lang="en-US" sz="3300" dirty="0" err="1" smtClean="0"/>
              <a:t>costoso</a:t>
            </a:r>
            <a:endParaRPr lang="en-US" sz="3300" dirty="0"/>
          </a:p>
          <a:p>
            <a:pPr marL="457200" indent="-3349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3300" dirty="0" err="1" smtClean="0"/>
              <a:t>Más</a:t>
            </a:r>
            <a:r>
              <a:rPr lang="en-US" sz="3300" dirty="0" smtClean="0"/>
              <a:t> </a:t>
            </a:r>
            <a:r>
              <a:rPr lang="en-US" sz="3300" dirty="0" err="1" smtClean="0"/>
              <a:t>eficiente</a:t>
            </a:r>
            <a:r>
              <a:rPr lang="en-US" sz="3300" dirty="0" smtClean="0"/>
              <a:t> </a:t>
            </a:r>
            <a:endParaRPr lang="en-US" sz="3300" dirty="0"/>
          </a:p>
          <a:p>
            <a:pPr marL="457200" indent="-3349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3300" dirty="0" err="1" smtClean="0"/>
              <a:t>Más</a:t>
            </a:r>
            <a:r>
              <a:rPr lang="en-US" sz="3300" dirty="0" smtClean="0"/>
              <a:t> </a:t>
            </a:r>
            <a:r>
              <a:rPr lang="en-US" sz="3300" dirty="0" err="1" smtClean="0"/>
              <a:t>equitativo</a:t>
            </a:r>
            <a:r>
              <a:rPr lang="en-US" sz="3300" dirty="0" smtClean="0"/>
              <a:t> </a:t>
            </a:r>
            <a:endParaRPr lang="en-US" sz="3300" dirty="0"/>
          </a:p>
          <a:p>
            <a:pPr marL="457200" indent="-3349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3300" dirty="0" err="1" smtClean="0"/>
              <a:t>Más</a:t>
            </a:r>
            <a:r>
              <a:rPr lang="en-US" sz="3300" dirty="0" smtClean="0"/>
              <a:t> </a:t>
            </a:r>
            <a:r>
              <a:rPr lang="en-US" sz="3300" dirty="0" err="1" smtClean="0"/>
              <a:t>democrático</a:t>
            </a:r>
            <a:endParaRPr lang="en-US" sz="3300" dirty="0"/>
          </a:p>
          <a:p>
            <a:pPr marL="457200" indent="-3349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3300" dirty="0" err="1" smtClean="0"/>
              <a:t>Más</a:t>
            </a:r>
            <a:r>
              <a:rPr lang="en-US" sz="3300" dirty="0" smtClean="0"/>
              <a:t> </a:t>
            </a:r>
            <a:r>
              <a:rPr lang="en-US" sz="3300" dirty="0" err="1" smtClean="0"/>
              <a:t>fácil</a:t>
            </a:r>
            <a:r>
              <a:rPr lang="en-US" sz="3300" dirty="0" smtClean="0"/>
              <a:t> de </a:t>
            </a:r>
            <a:r>
              <a:rPr lang="en-US" sz="3300" dirty="0" err="1" smtClean="0"/>
              <a:t>entender</a:t>
            </a:r>
            <a:r>
              <a:rPr lang="en-US" sz="3300" dirty="0" smtClean="0"/>
              <a:t> </a:t>
            </a:r>
            <a:endParaRPr lang="en-US" sz="3300" dirty="0"/>
          </a:p>
          <a:p>
            <a:pPr marL="457200" indent="-33496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3300" dirty="0" err="1" smtClean="0"/>
              <a:t>Sustentable</a:t>
            </a:r>
            <a:r>
              <a:rPr lang="en-US" sz="3300" dirty="0" smtClean="0"/>
              <a:t> </a:t>
            </a:r>
            <a:endParaRPr lang="en-US" sz="3300" dirty="0"/>
          </a:p>
          <a:p>
            <a:pPr marL="0" indent="0" fontAlgn="auto">
              <a:spcAft>
                <a:spcPts val="0"/>
              </a:spcAft>
              <a:buFont typeface="Wingdings 3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/>
              <a:t>La </a:t>
            </a:r>
            <a:r>
              <a:rPr lang="en-US" sz="4000" dirty="0" err="1" smtClean="0"/>
              <a:t>Siguiente</a:t>
            </a:r>
            <a:r>
              <a:rPr lang="en-US" sz="4000" dirty="0" smtClean="0"/>
              <a:t> “</a:t>
            </a:r>
            <a:r>
              <a:rPr lang="en-US" sz="4000" dirty="0" err="1" smtClean="0"/>
              <a:t>Abundancia</a:t>
            </a:r>
            <a:r>
              <a:rPr lang="en-US" sz="4000" dirty="0" smtClean="0"/>
              <a:t> </a:t>
            </a:r>
            <a:r>
              <a:rPr lang="en-US" sz="4000" dirty="0" err="1" smtClean="0"/>
              <a:t>Libre</a:t>
            </a:r>
            <a:r>
              <a:rPr lang="en-US" sz="4000" dirty="0" smtClean="0"/>
              <a:t>” </a:t>
            </a:r>
            <a:r>
              <a:rPr lang="en-US" sz="4000" dirty="0" err="1" smtClean="0"/>
              <a:t>es</a:t>
            </a:r>
            <a:r>
              <a:rPr lang="en-US" sz="4000" dirty="0" smtClean="0"/>
              <a:t> </a:t>
            </a:r>
            <a:r>
              <a:rPr lang="en-US" sz="4000" dirty="0" err="1" smtClean="0"/>
              <a:t>Crédito</a:t>
            </a:r>
            <a:endParaRPr lang="en-US" sz="400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153400" cy="4343400"/>
          </a:xfrm>
        </p:spPr>
        <p:txBody>
          <a:bodyPr>
            <a:normAutofit fontScale="92500" lnSpcReduction="20000"/>
          </a:bodyPr>
          <a:lstStyle/>
          <a:p>
            <a:pPr marL="365760" indent="-256032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r>
              <a:rPr lang="en-US" sz="2200" dirty="0" smtClean="0"/>
              <a:t>La </a:t>
            </a:r>
            <a:r>
              <a:rPr lang="en-US" sz="2200" dirty="0" err="1" smtClean="0"/>
              <a:t>apropiación</a:t>
            </a:r>
            <a:r>
              <a:rPr lang="en-US" sz="2200" dirty="0" smtClean="0"/>
              <a:t> del </a:t>
            </a:r>
            <a:r>
              <a:rPr lang="en-US" sz="2200" dirty="0" err="1" smtClean="0"/>
              <a:t>crédito</a:t>
            </a:r>
            <a:r>
              <a:rPr lang="en-US" sz="2200" dirty="0" smtClean="0"/>
              <a:t> </a:t>
            </a:r>
            <a:r>
              <a:rPr lang="en-US" sz="2200" dirty="0" err="1" smtClean="0"/>
              <a:t>por</a:t>
            </a:r>
            <a:r>
              <a:rPr lang="en-US" sz="2200" dirty="0" smtClean="0"/>
              <a:t> el </a:t>
            </a:r>
            <a:r>
              <a:rPr lang="en-US" sz="2200" dirty="0" err="1" smtClean="0"/>
              <a:t>gobierno</a:t>
            </a:r>
            <a:r>
              <a:rPr lang="en-US" sz="2200" dirty="0" smtClean="0"/>
              <a:t> y los </a:t>
            </a:r>
            <a:r>
              <a:rPr lang="en-US" sz="2200" dirty="0" err="1" smtClean="0"/>
              <a:t>sectores</a:t>
            </a:r>
            <a:r>
              <a:rPr lang="en-US" sz="2200" dirty="0" smtClean="0"/>
              <a:t> </a:t>
            </a:r>
            <a:r>
              <a:rPr lang="en-US" sz="2200" dirty="0" err="1" smtClean="0"/>
              <a:t>bancarios</a:t>
            </a:r>
            <a:r>
              <a:rPr lang="en-US" sz="2200" dirty="0" smtClean="0"/>
              <a:t> </a:t>
            </a:r>
            <a:r>
              <a:rPr lang="en-US" sz="2200" dirty="0" err="1" smtClean="0"/>
              <a:t>desvía</a:t>
            </a:r>
            <a:r>
              <a:rPr lang="en-US" sz="2200" dirty="0" smtClean="0"/>
              <a:t> </a:t>
            </a:r>
            <a:r>
              <a:rPr lang="en-US" sz="2200" dirty="0" err="1" smtClean="0"/>
              <a:t>una</a:t>
            </a:r>
            <a:r>
              <a:rPr lang="en-US" sz="2200" dirty="0" smtClean="0"/>
              <a:t> </a:t>
            </a:r>
            <a:r>
              <a:rPr lang="en-US" sz="2200" dirty="0" err="1" smtClean="0"/>
              <a:t>proporción</a:t>
            </a:r>
            <a:r>
              <a:rPr lang="en-US" sz="2200" dirty="0" smtClean="0"/>
              <a:t> </a:t>
            </a:r>
            <a:r>
              <a:rPr lang="en-US" sz="2200" dirty="0" err="1" smtClean="0"/>
              <a:t>gigantesca</a:t>
            </a:r>
            <a:r>
              <a:rPr lang="en-US" sz="2200" dirty="0" smtClean="0"/>
              <a:t> de la </a:t>
            </a:r>
            <a:r>
              <a:rPr lang="en-US" sz="2200" dirty="0" err="1" smtClean="0"/>
              <a:t>producción</a:t>
            </a:r>
            <a:r>
              <a:rPr lang="en-US" sz="2200" dirty="0" smtClean="0"/>
              <a:t> </a:t>
            </a:r>
            <a:r>
              <a:rPr lang="en-US" sz="2200" dirty="0" err="1" smtClean="0"/>
              <a:t>económica</a:t>
            </a:r>
            <a:r>
              <a:rPr lang="en-US" sz="2200" dirty="0" smtClean="0"/>
              <a:t> de </a:t>
            </a:r>
            <a:r>
              <a:rPr lang="en-US" sz="2200" dirty="0" err="1" smtClean="0"/>
              <a:t>satisfacciones</a:t>
            </a:r>
            <a:r>
              <a:rPr lang="en-US" sz="2200" dirty="0" smtClean="0"/>
              <a:t> </a:t>
            </a:r>
            <a:r>
              <a:rPr lang="en-US" sz="2200" dirty="0" err="1" smtClean="0"/>
              <a:t>necesarias</a:t>
            </a:r>
            <a:r>
              <a:rPr lang="en-US" sz="2200" dirty="0" smtClean="0"/>
              <a:t> a </a:t>
            </a:r>
            <a:r>
              <a:rPr lang="en-US" sz="2200" dirty="0" err="1" smtClean="0"/>
              <a:t>guerras</a:t>
            </a:r>
            <a:r>
              <a:rPr lang="en-US" sz="2200" dirty="0" smtClean="0"/>
              <a:t>, </a:t>
            </a:r>
            <a:r>
              <a:rPr lang="en-US" sz="2200" dirty="0" err="1" smtClean="0"/>
              <a:t>acumulación</a:t>
            </a:r>
            <a:r>
              <a:rPr lang="en-US" sz="2200" dirty="0" smtClean="0"/>
              <a:t>, y </a:t>
            </a:r>
            <a:r>
              <a:rPr lang="en-US" sz="2200" dirty="0" err="1" smtClean="0"/>
              <a:t>desperdicio</a:t>
            </a:r>
            <a:r>
              <a:rPr lang="en-US" sz="2200" dirty="0" smtClean="0"/>
              <a:t>. </a:t>
            </a:r>
          </a:p>
          <a:p>
            <a:pPr marL="365760" indent="-256032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r>
              <a:rPr lang="en-US" sz="2200" dirty="0" smtClean="0"/>
              <a:t>Los </a:t>
            </a:r>
            <a:r>
              <a:rPr lang="en-US" sz="2200" dirty="0" err="1" smtClean="0"/>
              <a:t>límites</a:t>
            </a:r>
            <a:r>
              <a:rPr lang="en-US" sz="2200" dirty="0" smtClean="0"/>
              <a:t> </a:t>
            </a:r>
            <a:r>
              <a:rPr lang="en-US" sz="2200" dirty="0" err="1" smtClean="0"/>
              <a:t>prácticos</a:t>
            </a:r>
            <a:r>
              <a:rPr lang="en-US" sz="2200" dirty="0" smtClean="0"/>
              <a:t> en </a:t>
            </a:r>
            <a:r>
              <a:rPr lang="en-US" sz="2200" dirty="0" err="1" smtClean="0"/>
              <a:t>creditos</a:t>
            </a:r>
            <a:r>
              <a:rPr lang="en-US" sz="2200" dirty="0" smtClean="0"/>
              <a:t> al sector </a:t>
            </a:r>
            <a:r>
              <a:rPr lang="en-US" sz="2200" dirty="0" err="1" smtClean="0"/>
              <a:t>privado</a:t>
            </a:r>
            <a:r>
              <a:rPr lang="en-US" sz="2200" dirty="0" smtClean="0"/>
              <a:t> son:</a:t>
            </a:r>
            <a:endParaRPr lang="en-US" sz="2200" dirty="0"/>
          </a:p>
          <a:p>
            <a:pPr marL="621792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 smtClean="0"/>
              <a:t>La </a:t>
            </a:r>
            <a:r>
              <a:rPr lang="en-US" sz="2200" dirty="0" err="1" smtClean="0"/>
              <a:t>capacidad</a:t>
            </a:r>
            <a:r>
              <a:rPr lang="en-US" sz="2200" dirty="0" smtClean="0"/>
              <a:t> </a:t>
            </a:r>
            <a:r>
              <a:rPr lang="en-US" sz="2200" dirty="0" err="1" smtClean="0"/>
              <a:t>productiva</a:t>
            </a:r>
            <a:r>
              <a:rPr lang="en-US" sz="2200" dirty="0" smtClean="0"/>
              <a:t> del comprador, y</a:t>
            </a:r>
            <a:endParaRPr lang="en-US" sz="2200" dirty="0"/>
          </a:p>
          <a:p>
            <a:pPr marL="621792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 smtClean="0"/>
              <a:t>La </a:t>
            </a:r>
            <a:r>
              <a:rPr lang="en-US" sz="2200" dirty="0" err="1" smtClean="0"/>
              <a:t>confianza</a:t>
            </a:r>
            <a:r>
              <a:rPr lang="en-US" sz="2200" dirty="0" smtClean="0"/>
              <a:t> del </a:t>
            </a:r>
            <a:r>
              <a:rPr lang="en-US" sz="2200" dirty="0" err="1" smtClean="0"/>
              <a:t>vendedor</a:t>
            </a:r>
            <a:endParaRPr lang="en-US" sz="2200" dirty="0" smtClean="0"/>
          </a:p>
          <a:p>
            <a:pPr marL="122238" lvl="1" indent="269875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200" i="1" dirty="0" err="1" smtClean="0"/>
              <a:t>Naciones</a:t>
            </a:r>
            <a:r>
              <a:rPr lang="en-US" sz="2200" i="1" dirty="0" smtClean="0"/>
              <a:t>, </a:t>
            </a:r>
            <a:r>
              <a:rPr lang="en-US" sz="2200" i="1" dirty="0" err="1" smtClean="0"/>
              <a:t>compañias</a:t>
            </a:r>
            <a:r>
              <a:rPr lang="en-US" sz="2200" i="1" dirty="0" smtClean="0"/>
              <a:t> e </a:t>
            </a:r>
            <a:r>
              <a:rPr lang="en-US" sz="2200" i="1" dirty="0" err="1" smtClean="0"/>
              <a:t>individuos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que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explotan</a:t>
            </a:r>
            <a:r>
              <a:rPr lang="en-US" sz="2200" i="1" dirty="0" smtClean="0"/>
              <a:t> la </a:t>
            </a:r>
            <a:r>
              <a:rPr lang="en-US" sz="2200" i="1" dirty="0" err="1" smtClean="0"/>
              <a:t>abundancia</a:t>
            </a:r>
            <a:r>
              <a:rPr lang="en-US" sz="2200" i="1" dirty="0" smtClean="0"/>
              <a:t> “</a:t>
            </a:r>
            <a:r>
              <a:rPr lang="en-US" sz="2200" i="1" dirty="0" err="1" smtClean="0"/>
              <a:t>libre</a:t>
            </a:r>
            <a:r>
              <a:rPr lang="en-US" sz="2200" i="1" dirty="0" smtClean="0"/>
              <a:t>” (</a:t>
            </a:r>
            <a:r>
              <a:rPr lang="en-US" sz="2200" i="1" dirty="0" err="1" smtClean="0"/>
              <a:t>que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es</a:t>
            </a:r>
            <a:r>
              <a:rPr lang="en-US" sz="2200" i="1" dirty="0" smtClean="0"/>
              <a:t>, el </a:t>
            </a:r>
            <a:r>
              <a:rPr lang="en-US" sz="2200" i="1" dirty="0" err="1" smtClean="0"/>
              <a:t>recurso</a:t>
            </a:r>
            <a:r>
              <a:rPr lang="en-US" sz="2200" i="1" dirty="0" smtClean="0"/>
              <a:t> del </a:t>
            </a:r>
            <a:r>
              <a:rPr lang="en-US" sz="2200" i="1" dirty="0" err="1" smtClean="0"/>
              <a:t>precio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opresor</a:t>
            </a:r>
            <a:r>
              <a:rPr lang="en-US" sz="2200" i="1" dirty="0" smtClean="0"/>
              <a:t>) </a:t>
            </a:r>
            <a:r>
              <a:rPr lang="en-US" sz="2200" i="1" dirty="0" err="1" smtClean="0"/>
              <a:t>ganan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una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porción</a:t>
            </a:r>
            <a:r>
              <a:rPr lang="en-US" sz="2200" i="1" dirty="0" smtClean="0"/>
              <a:t> del </a:t>
            </a:r>
            <a:r>
              <a:rPr lang="en-US" sz="2200" i="1" dirty="0" err="1" smtClean="0"/>
              <a:t>mercado</a:t>
            </a:r>
            <a:r>
              <a:rPr lang="en-US" sz="2200" i="1" dirty="0" smtClean="0"/>
              <a:t> en contra de </a:t>
            </a:r>
            <a:r>
              <a:rPr lang="en-US" sz="2200" i="1" dirty="0" err="1" smtClean="0"/>
              <a:t>todos</a:t>
            </a:r>
            <a:r>
              <a:rPr lang="en-US" sz="2200" i="1" dirty="0" smtClean="0"/>
              <a:t> los </a:t>
            </a:r>
            <a:r>
              <a:rPr lang="en-US" sz="2200" i="1" dirty="0" err="1" smtClean="0"/>
              <a:t>rivales</a:t>
            </a:r>
            <a:r>
              <a:rPr lang="en-US" sz="2200" i="1" dirty="0" smtClean="0"/>
              <a:t>…. Los </a:t>
            </a:r>
            <a:r>
              <a:rPr lang="en-US" sz="2200" i="1" dirty="0" err="1" smtClean="0"/>
              <a:t>líderes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políticos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que</a:t>
            </a:r>
            <a:r>
              <a:rPr lang="en-US" sz="2200" i="1" dirty="0" smtClean="0"/>
              <a:t> los </a:t>
            </a:r>
            <a:r>
              <a:rPr lang="en-US" sz="2200" i="1" dirty="0" err="1" smtClean="0"/>
              <a:t>acomodan</a:t>
            </a:r>
            <a:r>
              <a:rPr lang="en-US" sz="2200" i="1" dirty="0" smtClean="0"/>
              <a:t> se </a:t>
            </a:r>
            <a:r>
              <a:rPr lang="en-US" sz="2200" i="1" dirty="0" err="1" smtClean="0"/>
              <a:t>convierten</a:t>
            </a:r>
            <a:r>
              <a:rPr lang="en-US" sz="2200" i="1" dirty="0" smtClean="0"/>
              <a:t> en la </a:t>
            </a:r>
            <a:r>
              <a:rPr lang="en-US" sz="2200" i="1" dirty="0" err="1" smtClean="0"/>
              <a:t>máquina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motriz</a:t>
            </a:r>
            <a:r>
              <a:rPr lang="en-US" sz="2200" i="1" dirty="0" smtClean="0"/>
              <a:t> de </a:t>
            </a:r>
            <a:r>
              <a:rPr lang="en-US" sz="2200" i="1" dirty="0" err="1" smtClean="0"/>
              <a:t>asuntos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internacionales</a:t>
            </a:r>
            <a:r>
              <a:rPr lang="en-US" sz="2200" i="1" dirty="0" smtClean="0"/>
              <a:t>. </a:t>
            </a:r>
            <a:r>
              <a:rPr lang="en-US" sz="2200" i="1" dirty="0" err="1" smtClean="0"/>
              <a:t>Sus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países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colonizan</a:t>
            </a:r>
            <a:r>
              <a:rPr lang="en-US" sz="2200" i="1" dirty="0" smtClean="0"/>
              <a:t> y </a:t>
            </a:r>
            <a:r>
              <a:rPr lang="en-US" sz="2200" i="1" dirty="0" err="1" smtClean="0"/>
              <a:t>prosperan</a:t>
            </a:r>
            <a:r>
              <a:rPr lang="en-US" sz="2200" i="1" dirty="0" smtClean="0"/>
              <a:t>.  </a:t>
            </a:r>
          </a:p>
          <a:p>
            <a:pPr marL="122238" lvl="1" indent="269875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200" i="1" dirty="0" smtClean="0"/>
              <a:t>				- </a:t>
            </a:r>
            <a:r>
              <a:rPr lang="en-US" sz="2200" dirty="0" smtClean="0"/>
              <a:t>George Gilder, </a:t>
            </a:r>
            <a:r>
              <a:rPr lang="en-US" sz="2200" i="1" dirty="0" smtClean="0"/>
              <a:t>Telecosm</a:t>
            </a:r>
            <a:endParaRPr lang="en-US" sz="2200" dirty="0" smtClean="0"/>
          </a:p>
          <a:p>
            <a:pPr marL="621792" lvl="1" fontAlgn="auto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US" sz="24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147796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El </a:t>
            </a:r>
            <a:r>
              <a:rPr lang="en-US" dirty="0" err="1" smtClean="0"/>
              <a:t>Futuro</a:t>
            </a:r>
            <a:r>
              <a:rPr lang="en-US" dirty="0" smtClean="0"/>
              <a:t> del </a:t>
            </a:r>
            <a:r>
              <a:rPr lang="en-US" dirty="0" err="1" smtClean="0"/>
              <a:t>Dinero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No </a:t>
            </a:r>
            <a:r>
              <a:rPr lang="en-US" dirty="0" err="1" smtClean="0"/>
              <a:t>Dinero</a:t>
            </a:r>
            <a:endParaRPr lang="en-US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458200" cy="3581400"/>
          </a:xfrm>
        </p:spPr>
        <p:txBody>
          <a:bodyPr>
            <a:normAutofit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800" dirty="0" smtClean="0"/>
              <a:t>El </a:t>
            </a:r>
            <a:r>
              <a:rPr lang="en-US" sz="2800" dirty="0" err="1" smtClean="0"/>
              <a:t>paso</a:t>
            </a:r>
            <a:r>
              <a:rPr lang="en-US" sz="2800" dirty="0" smtClean="0"/>
              <a:t> </a:t>
            </a:r>
            <a:r>
              <a:rPr lang="en-US" sz="2800" dirty="0" err="1" smtClean="0"/>
              <a:t>evolucionario</a:t>
            </a:r>
            <a:r>
              <a:rPr lang="en-US" sz="2800" dirty="0" smtClean="0"/>
              <a:t> </a:t>
            </a:r>
            <a:r>
              <a:rPr lang="en-US" sz="2800" dirty="0" err="1" smtClean="0"/>
              <a:t>más</a:t>
            </a:r>
            <a:r>
              <a:rPr lang="en-US" sz="2800" dirty="0" smtClean="0"/>
              <a:t> alto del </a:t>
            </a:r>
            <a:r>
              <a:rPr lang="en-US" sz="2800" dirty="0" err="1" smtClean="0"/>
              <a:t>intercambio</a:t>
            </a:r>
            <a:r>
              <a:rPr lang="en-US" sz="2800" dirty="0" smtClean="0"/>
              <a:t> </a:t>
            </a:r>
            <a:r>
              <a:rPr lang="en-US" sz="2800" dirty="0" err="1" smtClean="0"/>
              <a:t>recíproco</a:t>
            </a:r>
            <a:r>
              <a:rPr lang="en-US" sz="2800" dirty="0" smtClean="0"/>
              <a:t> </a:t>
            </a:r>
            <a:r>
              <a:rPr lang="en-US" sz="2800" dirty="0" err="1" smtClean="0"/>
              <a:t>es</a:t>
            </a:r>
            <a:r>
              <a:rPr lang="en-US" sz="2800" dirty="0" smtClean="0"/>
              <a:t> el </a:t>
            </a:r>
            <a:r>
              <a:rPr lang="en-US" sz="2800" dirty="0" err="1" smtClean="0"/>
              <a:t>proceso</a:t>
            </a:r>
            <a:r>
              <a:rPr lang="en-US" sz="2800" dirty="0" smtClean="0"/>
              <a:t> </a:t>
            </a:r>
            <a:r>
              <a:rPr lang="en-US" sz="2800" dirty="0" err="1" smtClean="0"/>
              <a:t>mutuo</a:t>
            </a:r>
            <a:r>
              <a:rPr lang="en-US" sz="2800" dirty="0" smtClean="0"/>
              <a:t> de </a:t>
            </a:r>
            <a:r>
              <a:rPr lang="en-US" sz="2800" dirty="0" err="1" smtClean="0"/>
              <a:t>liquidación</a:t>
            </a:r>
            <a:r>
              <a:rPr lang="en-US" sz="2800" dirty="0" smtClean="0"/>
              <a:t> de </a:t>
            </a:r>
            <a:r>
              <a:rPr lang="en-US" sz="2800" dirty="0" err="1" smtClean="0"/>
              <a:t>crédito</a:t>
            </a:r>
            <a:r>
              <a:rPr lang="en-US" sz="2800" dirty="0" smtClean="0"/>
              <a:t>.</a:t>
            </a:r>
            <a:endParaRPr lang="en-US" sz="2800" dirty="0"/>
          </a:p>
          <a:p>
            <a:pPr marL="365760" indent="-25603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800" dirty="0" smtClean="0"/>
              <a:t>El </a:t>
            </a:r>
            <a:r>
              <a:rPr lang="en-US" sz="2800" dirty="0" err="1" smtClean="0"/>
              <a:t>futuro</a:t>
            </a:r>
            <a:r>
              <a:rPr lang="en-US" sz="2800" dirty="0" smtClean="0"/>
              <a:t> del </a:t>
            </a:r>
            <a:r>
              <a:rPr lang="en-US" sz="2800" dirty="0" err="1" smtClean="0"/>
              <a:t>intercambio</a:t>
            </a:r>
            <a:r>
              <a:rPr lang="en-US" sz="2800" dirty="0" smtClean="0"/>
              <a:t> </a:t>
            </a:r>
            <a:r>
              <a:rPr lang="en-US" sz="2800" dirty="0" err="1" smtClean="0"/>
              <a:t>recae</a:t>
            </a:r>
            <a:r>
              <a:rPr lang="en-US" sz="2800" dirty="0" smtClean="0"/>
              <a:t> en </a:t>
            </a:r>
            <a:r>
              <a:rPr lang="en-US" sz="2800" dirty="0" err="1" smtClean="0"/>
              <a:t>redes</a:t>
            </a:r>
            <a:r>
              <a:rPr lang="en-US" sz="2800" dirty="0" smtClean="0"/>
              <a:t> </a:t>
            </a:r>
            <a:r>
              <a:rPr lang="en-US" sz="2800" dirty="0" err="1" smtClean="0"/>
              <a:t>autónomas</a:t>
            </a:r>
            <a:r>
              <a:rPr lang="en-US" sz="2800" dirty="0" smtClean="0"/>
              <a:t> </a:t>
            </a:r>
            <a:r>
              <a:rPr lang="en-US" sz="2800" dirty="0" err="1" smtClean="0"/>
              <a:t>descentralizadas</a:t>
            </a:r>
            <a:r>
              <a:rPr lang="en-US" sz="2800" dirty="0" smtClean="0"/>
              <a:t> de </a:t>
            </a:r>
            <a:r>
              <a:rPr lang="en-US" sz="2800" dirty="0" err="1" smtClean="0"/>
              <a:t>liquidación</a:t>
            </a:r>
            <a:r>
              <a:rPr lang="en-US" sz="2800" dirty="0" smtClean="0"/>
              <a:t> de </a:t>
            </a:r>
            <a:r>
              <a:rPr lang="en-US" sz="2800" dirty="0" err="1" smtClean="0"/>
              <a:t>crédito</a:t>
            </a:r>
            <a:r>
              <a:rPr lang="en-US" sz="2800" dirty="0" smtClean="0"/>
              <a:t> </a:t>
            </a:r>
            <a:r>
              <a:rPr lang="en-US" sz="2800" dirty="0" err="1" smtClean="0"/>
              <a:t>mutuo</a:t>
            </a:r>
            <a:r>
              <a:rPr lang="en-US" sz="2800" dirty="0" smtClean="0"/>
              <a:t>.</a:t>
            </a:r>
            <a:endParaRPr lang="en-US" sz="2800" dirty="0"/>
          </a:p>
          <a:p>
            <a:pPr marL="365760" indent="-256032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800" dirty="0" err="1" smtClean="0"/>
              <a:t>Estas</a:t>
            </a:r>
            <a:r>
              <a:rPr lang="en-US" sz="2800" dirty="0" smtClean="0"/>
              <a:t> </a:t>
            </a:r>
            <a:r>
              <a:rPr lang="en-US" sz="2800" dirty="0" err="1" smtClean="0"/>
              <a:t>redes</a:t>
            </a:r>
            <a:r>
              <a:rPr lang="en-US" sz="2800" dirty="0" smtClean="0"/>
              <a:t> </a:t>
            </a:r>
            <a:r>
              <a:rPr lang="en-US" sz="2800" dirty="0" err="1" smtClean="0"/>
              <a:t>estarán</a:t>
            </a:r>
            <a:r>
              <a:rPr lang="en-US" sz="2800" dirty="0" smtClean="0"/>
              <a:t> </a:t>
            </a:r>
            <a:r>
              <a:rPr lang="en-US" sz="2800" dirty="0" err="1" smtClean="0"/>
              <a:t>conectadas</a:t>
            </a:r>
            <a:r>
              <a:rPr lang="en-US" sz="2800" dirty="0" smtClean="0"/>
              <a:t> </a:t>
            </a:r>
            <a:r>
              <a:rPr lang="en-US" sz="2800" dirty="0" err="1" smtClean="0"/>
              <a:t>mutuamente</a:t>
            </a:r>
            <a:r>
              <a:rPr lang="en-US" sz="2800" dirty="0" smtClean="0"/>
              <a:t> sin el </a:t>
            </a:r>
            <a:r>
              <a:rPr lang="en-US" sz="2800" dirty="0" err="1" smtClean="0"/>
              <a:t>centro</a:t>
            </a:r>
            <a:r>
              <a:rPr lang="en-US" sz="2800" dirty="0" smtClean="0"/>
              <a:t> </a:t>
            </a:r>
            <a:r>
              <a:rPr lang="en-US" sz="2800" dirty="0" err="1" smtClean="0"/>
              <a:t>destruyendo</a:t>
            </a:r>
            <a:r>
              <a:rPr lang="en-US" sz="2800" dirty="0" smtClean="0"/>
              <a:t> </a:t>
            </a:r>
            <a:r>
              <a:rPr lang="en-US" sz="2800" dirty="0" err="1" smtClean="0"/>
              <a:t>su</a:t>
            </a:r>
            <a:r>
              <a:rPr lang="en-US" sz="2800" dirty="0" smtClean="0"/>
              <a:t> </a:t>
            </a:r>
            <a:r>
              <a:rPr lang="en-US" sz="2800" dirty="0" err="1" smtClean="0"/>
              <a:t>autonomía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Straight Arrow Connector 96"/>
          <p:cNvCxnSpPr/>
          <p:nvPr/>
        </p:nvCxnSpPr>
        <p:spPr>
          <a:xfrm rot="5400000" flipH="1" flipV="1">
            <a:off x="2743200" y="2590800"/>
            <a:ext cx="2362200" cy="1447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3962400" y="5181600"/>
            <a:ext cx="20574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2532" name="Group 14"/>
          <p:cNvGrpSpPr>
            <a:grpSpLocks/>
          </p:cNvGrpSpPr>
          <p:nvPr/>
        </p:nvGrpSpPr>
        <p:grpSpPr bwMode="auto">
          <a:xfrm>
            <a:off x="1752600" y="2209800"/>
            <a:ext cx="1295400" cy="1295400"/>
            <a:chOff x="1752600" y="2590800"/>
            <a:chExt cx="1295400" cy="1295400"/>
          </a:xfrm>
        </p:grpSpPr>
        <p:sp>
          <p:nvSpPr>
            <p:cNvPr id="6" name="Rectangle 5"/>
            <p:cNvSpPr/>
            <p:nvPr/>
          </p:nvSpPr>
          <p:spPr>
            <a:xfrm>
              <a:off x="1828800" y="3657600"/>
              <a:ext cx="2286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819400" y="3048000"/>
              <a:ext cx="2286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286000" y="2590800"/>
              <a:ext cx="2286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752600" y="2971800"/>
              <a:ext cx="2286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743200" y="3657600"/>
              <a:ext cx="2286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5-Point Star 13"/>
            <p:cNvSpPr/>
            <p:nvPr/>
          </p:nvSpPr>
          <p:spPr>
            <a:xfrm>
              <a:off x="2133600" y="3048000"/>
              <a:ext cx="533400" cy="5334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" name="Group 15"/>
          <p:cNvGrpSpPr/>
          <p:nvPr/>
        </p:nvGrpSpPr>
        <p:grpSpPr>
          <a:xfrm>
            <a:off x="2514600" y="4572000"/>
            <a:ext cx="1295400" cy="1295400"/>
            <a:chOff x="1752600" y="2590800"/>
            <a:chExt cx="1295400" cy="1295400"/>
          </a:xfrm>
          <a:solidFill>
            <a:srgbClr val="FFFF00"/>
          </a:solidFill>
        </p:grpSpPr>
        <p:sp>
          <p:nvSpPr>
            <p:cNvPr id="17" name="Rectangle 16"/>
            <p:cNvSpPr/>
            <p:nvPr/>
          </p:nvSpPr>
          <p:spPr>
            <a:xfrm>
              <a:off x="1828800" y="36576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819400" y="30480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286000" y="25908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752600" y="29718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743200" y="36576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>
              <a:off x="2133600" y="3048000"/>
              <a:ext cx="533400" cy="533400"/>
            </a:xfrm>
            <a:prstGeom prst="star5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" name="Group 29"/>
          <p:cNvGrpSpPr/>
          <p:nvPr/>
        </p:nvGrpSpPr>
        <p:grpSpPr>
          <a:xfrm>
            <a:off x="4648200" y="685800"/>
            <a:ext cx="1295400" cy="1295400"/>
            <a:chOff x="1752600" y="2590800"/>
            <a:chExt cx="1295400" cy="1295400"/>
          </a:xfrm>
          <a:solidFill>
            <a:srgbClr val="00B050"/>
          </a:solidFill>
        </p:grpSpPr>
        <p:sp>
          <p:nvSpPr>
            <p:cNvPr id="31" name="Rectangle 30"/>
            <p:cNvSpPr/>
            <p:nvPr/>
          </p:nvSpPr>
          <p:spPr>
            <a:xfrm>
              <a:off x="1828800" y="36576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819400" y="30480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286000" y="25908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752600" y="29718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743200" y="36576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" name="5-Point Star 35"/>
            <p:cNvSpPr/>
            <p:nvPr/>
          </p:nvSpPr>
          <p:spPr>
            <a:xfrm>
              <a:off x="2133600" y="3048000"/>
              <a:ext cx="533400" cy="533400"/>
            </a:xfrm>
            <a:prstGeom prst="star5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5" name="Group 36"/>
          <p:cNvGrpSpPr/>
          <p:nvPr/>
        </p:nvGrpSpPr>
        <p:grpSpPr>
          <a:xfrm>
            <a:off x="6172200" y="4953000"/>
            <a:ext cx="1295400" cy="1295400"/>
            <a:chOff x="1752600" y="2590800"/>
            <a:chExt cx="1295400" cy="1295400"/>
          </a:xfrm>
          <a:solidFill>
            <a:srgbClr val="A50021"/>
          </a:solidFill>
        </p:grpSpPr>
        <p:sp>
          <p:nvSpPr>
            <p:cNvPr id="38" name="Rectangle 37"/>
            <p:cNvSpPr/>
            <p:nvPr/>
          </p:nvSpPr>
          <p:spPr>
            <a:xfrm>
              <a:off x="1828800" y="36576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819400" y="30480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286000" y="25908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2600" y="29718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743200" y="36576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" name="5-Point Star 42"/>
            <p:cNvSpPr/>
            <p:nvPr/>
          </p:nvSpPr>
          <p:spPr>
            <a:xfrm>
              <a:off x="2133600" y="3048000"/>
              <a:ext cx="533400" cy="533400"/>
            </a:xfrm>
            <a:prstGeom prst="star5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1" name="Group 43"/>
          <p:cNvGrpSpPr/>
          <p:nvPr/>
        </p:nvGrpSpPr>
        <p:grpSpPr>
          <a:xfrm>
            <a:off x="7391400" y="1828800"/>
            <a:ext cx="1295400" cy="1295400"/>
            <a:chOff x="1752600" y="2590800"/>
            <a:chExt cx="1295400" cy="1295400"/>
          </a:xfrm>
          <a:solidFill>
            <a:srgbClr val="FFC000"/>
          </a:solidFill>
        </p:grpSpPr>
        <p:sp>
          <p:nvSpPr>
            <p:cNvPr id="45" name="Rectangle 44"/>
            <p:cNvSpPr/>
            <p:nvPr/>
          </p:nvSpPr>
          <p:spPr>
            <a:xfrm>
              <a:off x="1828800" y="36576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819400" y="30480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286000" y="25908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2600" y="29718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743200" y="3657600"/>
              <a:ext cx="228600" cy="228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0" name="5-Point Star 49"/>
            <p:cNvSpPr/>
            <p:nvPr/>
          </p:nvSpPr>
          <p:spPr>
            <a:xfrm>
              <a:off x="2133600" y="3048000"/>
              <a:ext cx="533400" cy="533400"/>
            </a:xfrm>
            <a:prstGeom prst="star5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53" name="Regular Pentagon 52"/>
          <p:cNvSpPr/>
          <p:nvPr/>
        </p:nvSpPr>
        <p:spPr>
          <a:xfrm>
            <a:off x="4114800" y="2667000"/>
            <a:ext cx="2286000" cy="1905000"/>
          </a:xfrm>
          <a:prstGeom prst="pentagon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538" name="TextBox 53"/>
          <p:cNvSpPr txBox="1">
            <a:spLocks noChangeArrowheads="1"/>
          </p:cNvSpPr>
          <p:nvPr/>
        </p:nvSpPr>
        <p:spPr bwMode="auto">
          <a:xfrm>
            <a:off x="4495800" y="3200400"/>
            <a:ext cx="152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 smtClean="0"/>
              <a:t>Centro de la Red </a:t>
            </a:r>
            <a:endParaRPr lang="en-US" sz="2400" b="1" dirty="0"/>
          </a:p>
        </p:txBody>
      </p:sp>
      <p:sp>
        <p:nvSpPr>
          <p:cNvPr id="56" name="5-Point Star 55"/>
          <p:cNvSpPr/>
          <p:nvPr/>
        </p:nvSpPr>
        <p:spPr>
          <a:xfrm>
            <a:off x="4724400" y="6096000"/>
            <a:ext cx="381000" cy="381000"/>
          </a:xfrm>
          <a:prstGeom prst="star5">
            <a:avLst/>
          </a:prstGeom>
          <a:solidFill>
            <a:srgbClr val="F8F8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5-Point Star 56"/>
          <p:cNvSpPr/>
          <p:nvPr/>
        </p:nvSpPr>
        <p:spPr>
          <a:xfrm>
            <a:off x="7467600" y="533400"/>
            <a:ext cx="381000" cy="381000"/>
          </a:xfrm>
          <a:prstGeom prst="star5">
            <a:avLst/>
          </a:prstGeom>
          <a:solidFill>
            <a:srgbClr val="F8F8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" name="5-Point Star 57"/>
          <p:cNvSpPr/>
          <p:nvPr/>
        </p:nvSpPr>
        <p:spPr>
          <a:xfrm>
            <a:off x="8077200" y="4343400"/>
            <a:ext cx="381000" cy="381000"/>
          </a:xfrm>
          <a:prstGeom prst="star5">
            <a:avLst/>
          </a:prstGeom>
          <a:solidFill>
            <a:srgbClr val="F8F8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" name="5-Point Star 58"/>
          <p:cNvSpPr/>
          <p:nvPr/>
        </p:nvSpPr>
        <p:spPr>
          <a:xfrm>
            <a:off x="914400" y="4114800"/>
            <a:ext cx="381000" cy="381000"/>
          </a:xfrm>
          <a:prstGeom prst="star5">
            <a:avLst/>
          </a:prstGeom>
          <a:solidFill>
            <a:srgbClr val="F8F8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5-Point Star 59"/>
          <p:cNvSpPr/>
          <p:nvPr/>
        </p:nvSpPr>
        <p:spPr>
          <a:xfrm>
            <a:off x="2819400" y="609600"/>
            <a:ext cx="381000" cy="381000"/>
          </a:xfrm>
          <a:prstGeom prst="star5">
            <a:avLst/>
          </a:prstGeom>
          <a:solidFill>
            <a:srgbClr val="F8F8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3" name="Straight Arrow Connector 62"/>
          <p:cNvCxnSpPr/>
          <p:nvPr/>
        </p:nvCxnSpPr>
        <p:spPr>
          <a:xfrm rot="16200000" flipH="1">
            <a:off x="3124200" y="1295400"/>
            <a:ext cx="1676400" cy="137160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rot="5400000">
            <a:off x="4419600" y="5181600"/>
            <a:ext cx="1219200" cy="15240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rot="5400000">
            <a:off x="5829300" y="1333500"/>
            <a:ext cx="1752600" cy="137160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V="1">
            <a:off x="1600200" y="3962400"/>
            <a:ext cx="2514600" cy="30480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6248400" y="3886200"/>
            <a:ext cx="1676400" cy="53340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rot="5400000">
            <a:off x="4991101" y="2247900"/>
            <a:ext cx="533400" cy="3175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3352800" y="3124200"/>
            <a:ext cx="685800" cy="38100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rot="16200000" flipH="1">
            <a:off x="5981700" y="4686300"/>
            <a:ext cx="609600" cy="53340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V="1">
            <a:off x="3505200" y="4495800"/>
            <a:ext cx="838200" cy="30480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V="1">
            <a:off x="6553200" y="2895600"/>
            <a:ext cx="685800" cy="45720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54" name="TextBox 91"/>
          <p:cNvSpPr txBox="1">
            <a:spLocks noChangeArrowheads="1"/>
          </p:cNvSpPr>
          <p:nvPr/>
        </p:nvSpPr>
        <p:spPr bwMode="auto">
          <a:xfrm>
            <a:off x="304800" y="228600"/>
            <a:ext cx="2209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 smtClean="0">
                <a:solidFill>
                  <a:srgbClr val="CC6600"/>
                </a:solidFill>
                <a:latin typeface="Eras Demi ITC" pitchFamily="34" charset="0"/>
              </a:rPr>
              <a:t>Red </a:t>
            </a:r>
            <a:r>
              <a:rPr lang="en-US" sz="3200" dirty="0" err="1" smtClean="0">
                <a:solidFill>
                  <a:srgbClr val="CC6600"/>
                </a:solidFill>
                <a:latin typeface="Eras Demi ITC" pitchFamily="34" charset="0"/>
              </a:rPr>
              <a:t>Comercial</a:t>
            </a:r>
            <a:r>
              <a:rPr lang="en-US" sz="3200" dirty="0" smtClean="0">
                <a:solidFill>
                  <a:srgbClr val="CC6600"/>
                </a:solidFill>
                <a:latin typeface="Eras Demi ITC" pitchFamily="34" charset="0"/>
              </a:rPr>
              <a:t> sin </a:t>
            </a:r>
            <a:r>
              <a:rPr lang="en-US" sz="3200" dirty="0" err="1" smtClean="0">
                <a:solidFill>
                  <a:srgbClr val="CC6600"/>
                </a:solidFill>
                <a:latin typeface="Eras Demi ITC" pitchFamily="34" charset="0"/>
              </a:rPr>
              <a:t>Dinero</a:t>
            </a:r>
            <a:endParaRPr lang="en-US" sz="3200" dirty="0">
              <a:solidFill>
                <a:srgbClr val="CC6600"/>
              </a:solidFill>
              <a:latin typeface="Eras Demi ITC" pitchFamily="34" charset="0"/>
            </a:endParaRPr>
          </a:p>
        </p:txBody>
      </p:sp>
      <p:sp>
        <p:nvSpPr>
          <p:cNvPr id="22555" name="Slide Number Placeholder 6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1D5625D5-8C31-4AA6-A76A-BEB486B52302}" type="slidenum">
              <a:rPr lang="en-US">
                <a:latin typeface="Arial" pitchFamily="34" charset="0"/>
              </a:rPr>
              <a:pPr/>
              <a:t>13</a:t>
            </a:fld>
            <a:endParaRPr lang="en-US">
              <a:latin typeface="Arial" pitchFamily="34" charset="0"/>
            </a:endParaRPr>
          </a:p>
        </p:txBody>
      </p:sp>
      <p:pic>
        <p:nvPicPr>
          <p:cNvPr id="2255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724400"/>
            <a:ext cx="18272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305800" cy="4525963"/>
          </a:xfrm>
        </p:spPr>
        <p:txBody>
          <a:bodyPr>
            <a:normAutofit fontScale="92500" lnSpcReduction="10000"/>
          </a:bodyPr>
          <a:lstStyle/>
          <a:p>
            <a:pPr marL="907542" lvl="1" indent="-514350" fontAlgn="auto">
              <a:spcBef>
                <a:spcPts val="324"/>
              </a:spcBef>
              <a:spcAft>
                <a:spcPts val="0"/>
              </a:spcAft>
              <a:buClr>
                <a:srgbClr val="000099"/>
              </a:buClr>
              <a:buFont typeface="+mj-lt"/>
              <a:buAutoNum type="arabicPeriod"/>
              <a:defRPr/>
            </a:pPr>
            <a:r>
              <a:rPr lang="en-US" sz="2800" dirty="0" err="1" smtClean="0"/>
              <a:t>Optimizar</a:t>
            </a:r>
            <a:r>
              <a:rPr lang="en-US" sz="2800" dirty="0" smtClean="0"/>
              <a:t> la </a:t>
            </a:r>
            <a:r>
              <a:rPr lang="en-US" sz="2800" dirty="0" err="1" smtClean="0"/>
              <a:t>arquitectura</a:t>
            </a:r>
            <a:r>
              <a:rPr lang="en-US" sz="2800" dirty="0" smtClean="0"/>
              <a:t> de </a:t>
            </a:r>
            <a:r>
              <a:rPr lang="en-US" sz="2800" dirty="0" err="1" smtClean="0"/>
              <a:t>sistemas</a:t>
            </a:r>
            <a:r>
              <a:rPr lang="en-US" sz="2800" dirty="0" smtClean="0"/>
              <a:t> de </a:t>
            </a:r>
            <a:r>
              <a:rPr lang="en-US" sz="2800" dirty="0" err="1" smtClean="0"/>
              <a:t>intercambio</a:t>
            </a:r>
            <a:endParaRPr lang="en-US" sz="2800" dirty="0" smtClean="0"/>
          </a:p>
          <a:p>
            <a:pPr marL="907542" lvl="1" indent="-514350" fontAlgn="auto">
              <a:spcBef>
                <a:spcPts val="324"/>
              </a:spcBef>
              <a:spcAft>
                <a:spcPts val="0"/>
              </a:spcAft>
              <a:buClr>
                <a:srgbClr val="000099"/>
              </a:buClr>
              <a:buFont typeface="+mj-lt"/>
              <a:buAutoNum type="arabicPeriod"/>
              <a:defRPr/>
            </a:pPr>
            <a:r>
              <a:rPr lang="en-US" sz="2800" dirty="0" err="1" smtClean="0"/>
              <a:t>Adoptar</a:t>
            </a:r>
            <a:r>
              <a:rPr lang="en-US" sz="2800" dirty="0" smtClean="0"/>
              <a:t> </a:t>
            </a:r>
            <a:r>
              <a:rPr lang="en-US" sz="2800" dirty="0" err="1" smtClean="0"/>
              <a:t>procedimientos</a:t>
            </a:r>
            <a:r>
              <a:rPr lang="en-US" sz="2800" dirty="0" smtClean="0"/>
              <a:t> </a:t>
            </a:r>
            <a:r>
              <a:rPr lang="en-US" sz="2800" dirty="0" err="1" smtClean="0"/>
              <a:t>uniformes</a:t>
            </a:r>
            <a:r>
              <a:rPr lang="en-US" sz="2800" dirty="0" smtClean="0"/>
              <a:t> </a:t>
            </a:r>
            <a:r>
              <a:rPr lang="en-US" sz="2800" dirty="0" err="1" smtClean="0"/>
              <a:t>estándar</a:t>
            </a:r>
            <a:r>
              <a:rPr lang="en-US" sz="2800" dirty="0" smtClean="0"/>
              <a:t> </a:t>
            </a:r>
            <a:r>
              <a:rPr lang="en-US" sz="2800" dirty="0" err="1" smtClean="0"/>
              <a:t>para</a:t>
            </a:r>
            <a:r>
              <a:rPr lang="en-US" sz="2800" dirty="0" smtClean="0"/>
              <a:t> </a:t>
            </a:r>
            <a:r>
              <a:rPr lang="en-US" sz="2800" dirty="0" err="1" smtClean="0"/>
              <a:t>operar</a:t>
            </a:r>
            <a:endParaRPr lang="en-US" sz="2800" dirty="0" smtClean="0"/>
          </a:p>
          <a:p>
            <a:pPr marL="907542" lvl="1" indent="-514350" fontAlgn="auto">
              <a:spcBef>
                <a:spcPts val="324"/>
              </a:spcBef>
              <a:spcAft>
                <a:spcPts val="0"/>
              </a:spcAft>
              <a:buClr>
                <a:srgbClr val="000099"/>
              </a:buClr>
              <a:buFont typeface="+mj-lt"/>
              <a:buAutoNum type="arabicPeriod"/>
              <a:defRPr/>
            </a:pPr>
            <a:r>
              <a:rPr lang="en-US" sz="2800" dirty="0" err="1" smtClean="0"/>
              <a:t>Equilibrar</a:t>
            </a:r>
            <a:r>
              <a:rPr lang="en-US" sz="2800" dirty="0" smtClean="0"/>
              <a:t> el valor de </a:t>
            </a:r>
            <a:r>
              <a:rPr lang="en-US" sz="2800" dirty="0" err="1" smtClean="0"/>
              <a:t>crédito</a:t>
            </a:r>
            <a:r>
              <a:rPr lang="en-US" sz="2800" dirty="0" smtClean="0"/>
              <a:t> </a:t>
            </a:r>
            <a:r>
              <a:rPr lang="en-US" sz="2800" dirty="0" err="1" smtClean="0"/>
              <a:t>comercial</a:t>
            </a:r>
            <a:r>
              <a:rPr lang="en-US" sz="2800" dirty="0" smtClean="0"/>
              <a:t> </a:t>
            </a:r>
          </a:p>
          <a:p>
            <a:pPr marL="907542" lvl="1" indent="-514350" fontAlgn="auto">
              <a:spcBef>
                <a:spcPts val="324"/>
              </a:spcBef>
              <a:spcAft>
                <a:spcPts val="0"/>
              </a:spcAft>
              <a:buClr>
                <a:srgbClr val="000099"/>
              </a:buClr>
              <a:buFont typeface="+mj-lt"/>
              <a:buAutoNum type="arabicPeriod"/>
              <a:defRPr/>
            </a:pPr>
            <a:r>
              <a:rPr lang="en-US" sz="2800" dirty="0" err="1" smtClean="0"/>
              <a:t>Adoptar</a:t>
            </a:r>
            <a:r>
              <a:rPr lang="en-US" sz="2800" dirty="0" smtClean="0"/>
              <a:t> </a:t>
            </a:r>
            <a:r>
              <a:rPr lang="en-US" sz="2800" dirty="0" err="1" smtClean="0"/>
              <a:t>mecanismos</a:t>
            </a:r>
            <a:r>
              <a:rPr lang="en-US" sz="2800" dirty="0" smtClean="0"/>
              <a:t> de </a:t>
            </a:r>
            <a:r>
              <a:rPr lang="en-US" sz="2800" dirty="0" err="1" smtClean="0"/>
              <a:t>pagos</a:t>
            </a:r>
            <a:r>
              <a:rPr lang="en-US" sz="2800" dirty="0" smtClean="0"/>
              <a:t> </a:t>
            </a:r>
            <a:r>
              <a:rPr lang="en-US" sz="2800" dirty="0" err="1" smtClean="0"/>
              <a:t>convenientes</a:t>
            </a:r>
            <a:r>
              <a:rPr lang="en-US" sz="2800" dirty="0" smtClean="0"/>
              <a:t> de </a:t>
            </a:r>
            <a:r>
              <a:rPr lang="en-US" sz="2800" dirty="0" err="1" smtClean="0"/>
              <a:t>punto</a:t>
            </a:r>
            <a:r>
              <a:rPr lang="en-US" sz="2800" dirty="0" smtClean="0"/>
              <a:t> de </a:t>
            </a:r>
            <a:r>
              <a:rPr lang="en-US" sz="2800" dirty="0" err="1" smtClean="0"/>
              <a:t>venta</a:t>
            </a:r>
            <a:endParaRPr lang="en-US" sz="2800" dirty="0" smtClean="0"/>
          </a:p>
          <a:p>
            <a:pPr marL="907542" lvl="1" indent="-514350" fontAlgn="auto">
              <a:spcBef>
                <a:spcPts val="324"/>
              </a:spcBef>
              <a:spcAft>
                <a:spcPts val="0"/>
              </a:spcAft>
              <a:buClr>
                <a:srgbClr val="000099"/>
              </a:buClr>
              <a:buFont typeface="+mj-lt"/>
              <a:buAutoNum type="arabicPeriod"/>
              <a:defRPr/>
            </a:pPr>
            <a:r>
              <a:rPr lang="en-US" sz="2800" dirty="0" smtClean="0"/>
              <a:t>Expander </a:t>
            </a:r>
            <a:r>
              <a:rPr lang="en-US" sz="2800" dirty="0" err="1" smtClean="0"/>
              <a:t>grandemente</a:t>
            </a:r>
            <a:r>
              <a:rPr lang="en-US" sz="2800" dirty="0" smtClean="0"/>
              <a:t> la </a:t>
            </a:r>
            <a:r>
              <a:rPr lang="en-US" sz="2800" dirty="0" err="1" smtClean="0"/>
              <a:t>asociación</a:t>
            </a:r>
            <a:r>
              <a:rPr lang="en-US" sz="2800" dirty="0" smtClean="0"/>
              <a:t> de </a:t>
            </a:r>
            <a:r>
              <a:rPr lang="en-US" sz="2800" dirty="0" err="1" smtClean="0"/>
              <a:t>miembros</a:t>
            </a:r>
            <a:r>
              <a:rPr lang="en-US" sz="2800" dirty="0" smtClean="0"/>
              <a:t> </a:t>
            </a:r>
          </a:p>
          <a:p>
            <a:pPr marL="907542" lvl="1" indent="-514350" fontAlgn="auto">
              <a:spcBef>
                <a:spcPts val="324"/>
              </a:spcBef>
              <a:spcAft>
                <a:spcPts val="0"/>
              </a:spcAft>
              <a:buClr>
                <a:srgbClr val="000099"/>
              </a:buClr>
              <a:buFont typeface="+mj-lt"/>
              <a:buAutoNum type="arabicPeriod"/>
              <a:defRPr/>
            </a:pPr>
            <a:r>
              <a:rPr lang="en-US" sz="2800" dirty="0" err="1" smtClean="0"/>
              <a:t>Organizar</a:t>
            </a:r>
            <a:r>
              <a:rPr lang="en-US" sz="2800" dirty="0" smtClean="0"/>
              <a:t> </a:t>
            </a:r>
            <a:r>
              <a:rPr lang="en-US" sz="2800" dirty="0" err="1" smtClean="0"/>
              <a:t>intercambios</a:t>
            </a:r>
            <a:r>
              <a:rPr lang="en-US" sz="2800" dirty="0" smtClean="0"/>
              <a:t> </a:t>
            </a:r>
            <a:r>
              <a:rPr lang="en-US" sz="2800" dirty="0" err="1" smtClean="0"/>
              <a:t>comerciales</a:t>
            </a:r>
            <a:r>
              <a:rPr lang="en-US" sz="2800" dirty="0" smtClean="0"/>
              <a:t> locales en </a:t>
            </a:r>
            <a:r>
              <a:rPr lang="en-US" sz="2800" dirty="0" err="1" smtClean="0"/>
              <a:t>redes</a:t>
            </a:r>
            <a:r>
              <a:rPr lang="en-US" sz="2800" dirty="0" smtClean="0"/>
              <a:t> </a:t>
            </a:r>
            <a:r>
              <a:rPr lang="en-US" sz="2800" dirty="0" err="1" smtClean="0"/>
              <a:t>comerciales</a:t>
            </a:r>
            <a:r>
              <a:rPr lang="en-US" sz="2800" dirty="0" smtClean="0"/>
              <a:t> en </a:t>
            </a:r>
            <a:r>
              <a:rPr lang="en-US" sz="2800" dirty="0" err="1" smtClean="0"/>
              <a:t>áreas</a:t>
            </a:r>
            <a:r>
              <a:rPr lang="en-US" sz="2800" dirty="0" smtClean="0"/>
              <a:t> </a:t>
            </a:r>
            <a:r>
              <a:rPr lang="en-US" sz="2800" dirty="0" err="1" smtClean="0"/>
              <a:t>amplias</a:t>
            </a:r>
            <a:endParaRPr lang="en-US" sz="2800" dirty="0" smtClean="0"/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defRPr/>
            </a:pPr>
            <a:endParaRPr lang="en-US" sz="20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en-US" dirty="0"/>
          </a:p>
        </p:txBody>
      </p:sp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Reconociendo</a:t>
            </a:r>
            <a:r>
              <a:rPr lang="en-US" dirty="0" smtClean="0"/>
              <a:t> </a:t>
            </a:r>
            <a:r>
              <a:rPr lang="en-US" dirty="0" err="1" smtClean="0"/>
              <a:t>Todo</a:t>
            </a:r>
            <a:r>
              <a:rPr lang="en-US" dirty="0" smtClean="0"/>
              <a:t> el </a:t>
            </a:r>
            <a:r>
              <a:rPr lang="en-US" dirty="0" err="1" smtClean="0"/>
              <a:t>Potencial</a:t>
            </a:r>
            <a:r>
              <a:rPr lang="en-US" dirty="0" smtClean="0"/>
              <a:t> 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C87664B7-15FA-4F4A-883A-B89BDEB5138E}" type="slidenum">
              <a:rPr lang="en-US">
                <a:latin typeface="Arial" pitchFamily="34" charset="0"/>
              </a:rPr>
              <a:pPr/>
              <a:t>14</a:t>
            </a:fld>
            <a:endParaRPr lang="en-US">
              <a:latin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Un Nuevo </a:t>
            </a:r>
            <a:r>
              <a:rPr lang="en-US" dirty="0" err="1" smtClean="0"/>
              <a:t>Orden</a:t>
            </a:r>
            <a:r>
              <a:rPr lang="en-US" dirty="0" smtClean="0"/>
              <a:t> </a:t>
            </a:r>
            <a:r>
              <a:rPr lang="en-US" dirty="0" err="1" smtClean="0"/>
              <a:t>Económico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077200" cy="35814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800" i="1" dirty="0" smtClean="0"/>
              <a:t>	“…la </a:t>
            </a:r>
            <a:r>
              <a:rPr lang="en-US" sz="2800" i="1" dirty="0" err="1" smtClean="0"/>
              <a:t>extensión</a:t>
            </a:r>
            <a:r>
              <a:rPr lang="en-US" sz="2800" i="1" dirty="0" smtClean="0"/>
              <a:t> de </a:t>
            </a:r>
            <a:r>
              <a:rPr lang="en-US" sz="2800" i="1" dirty="0" err="1" smtClean="0"/>
              <a:t>transacciones</a:t>
            </a:r>
            <a:r>
              <a:rPr lang="en-US" sz="2800" i="1" dirty="0" smtClean="0"/>
              <a:t> de </a:t>
            </a:r>
            <a:r>
              <a:rPr lang="en-US" sz="2800" i="1" dirty="0" err="1" smtClean="0"/>
              <a:t>intercambio</a:t>
            </a:r>
            <a:r>
              <a:rPr lang="en-US" sz="2800" i="1" dirty="0" smtClean="0"/>
              <a:t> sin el </a:t>
            </a:r>
            <a:r>
              <a:rPr lang="en-US" sz="2800" i="1" dirty="0" err="1" smtClean="0"/>
              <a:t>dinero</a:t>
            </a:r>
            <a:r>
              <a:rPr lang="en-US" sz="2800" i="1" dirty="0" smtClean="0"/>
              <a:t> del </a:t>
            </a:r>
            <a:r>
              <a:rPr lang="en-US" sz="2800" i="1" dirty="0" err="1" smtClean="0"/>
              <a:t>estado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es</a:t>
            </a:r>
            <a:r>
              <a:rPr lang="en-US" sz="2800" i="1" dirty="0" smtClean="0"/>
              <a:t> en </a:t>
            </a:r>
            <a:r>
              <a:rPr lang="en-US" sz="2800" i="1" dirty="0" err="1" smtClean="0"/>
              <a:t>realidad</a:t>
            </a:r>
            <a:r>
              <a:rPr lang="en-US" sz="2800" i="1" dirty="0" smtClean="0"/>
              <a:t> el </a:t>
            </a:r>
            <a:r>
              <a:rPr lang="en-US" sz="2800" i="1" dirty="0" err="1" smtClean="0"/>
              <a:t>inicio</a:t>
            </a:r>
            <a:r>
              <a:rPr lang="en-US" sz="2800" i="1" dirty="0" smtClean="0"/>
              <a:t> de un </a:t>
            </a:r>
            <a:r>
              <a:rPr lang="en-US" sz="2800" i="1" dirty="0" err="1" smtClean="0"/>
              <a:t>nuevo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sistema</a:t>
            </a:r>
            <a:r>
              <a:rPr lang="en-US" sz="2800" i="1" dirty="0" smtClean="0"/>
              <a:t> de </a:t>
            </a:r>
            <a:r>
              <a:rPr lang="en-US" sz="2800" i="1" dirty="0" err="1" smtClean="0"/>
              <a:t>ajuste</a:t>
            </a:r>
            <a:r>
              <a:rPr lang="en-US" sz="2800" i="1" dirty="0" smtClean="0"/>
              <a:t> de </a:t>
            </a:r>
            <a:r>
              <a:rPr lang="en-US" sz="2800" i="1" dirty="0" err="1" smtClean="0"/>
              <a:t>cuentas</a:t>
            </a:r>
            <a:r>
              <a:rPr lang="en-US" sz="2800" i="1" dirty="0" smtClean="0"/>
              <a:t>, sin </a:t>
            </a:r>
            <a:r>
              <a:rPr lang="en-US" sz="2800" i="1" dirty="0" err="1" smtClean="0"/>
              <a:t>duda</a:t>
            </a:r>
            <a:r>
              <a:rPr lang="en-US" sz="2800" i="1" dirty="0" smtClean="0"/>
              <a:t> el </a:t>
            </a:r>
            <a:r>
              <a:rPr lang="en-US" sz="2800" i="1" dirty="0" err="1" smtClean="0"/>
              <a:t>inicio</a:t>
            </a:r>
            <a:r>
              <a:rPr lang="en-US" sz="2800" i="1" dirty="0" smtClean="0"/>
              <a:t> de un </a:t>
            </a:r>
            <a:r>
              <a:rPr lang="en-US" sz="2800" i="1" dirty="0" err="1" smtClean="0"/>
              <a:t>nuevo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orden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económico</a:t>
            </a:r>
            <a:r>
              <a:rPr lang="en-US" sz="2800" i="1" dirty="0" smtClean="0"/>
              <a:t>." 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					</a:t>
            </a:r>
            <a:r>
              <a:rPr lang="en-US" sz="2400" dirty="0" smtClean="0"/>
              <a:t>-- Ulrich von </a:t>
            </a:r>
            <a:r>
              <a:rPr lang="en-US" sz="2400" dirty="0" err="1" smtClean="0"/>
              <a:t>Beckerath</a:t>
            </a:r>
            <a:endParaRPr lang="en-US" sz="2400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4953000"/>
          </a:xfrm>
        </p:spPr>
        <p:txBody>
          <a:bodyPr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 smtClean="0"/>
              <a:t>La </a:t>
            </a:r>
            <a:r>
              <a:rPr lang="en-US" sz="2800" dirty="0" err="1" smtClean="0"/>
              <a:t>siguiente</a:t>
            </a:r>
            <a:r>
              <a:rPr lang="en-US" sz="2800" dirty="0" smtClean="0"/>
              <a:t> </a:t>
            </a:r>
            <a:r>
              <a:rPr lang="en-US" sz="2800" dirty="0" err="1" smtClean="0"/>
              <a:t>generación</a:t>
            </a:r>
            <a:r>
              <a:rPr lang="en-US" sz="2800" dirty="0" smtClean="0"/>
              <a:t> de </a:t>
            </a:r>
            <a:r>
              <a:rPr lang="en-US" sz="2800" dirty="0" err="1" smtClean="0"/>
              <a:t>intercambios</a:t>
            </a:r>
            <a:r>
              <a:rPr lang="en-US" sz="2800" dirty="0" smtClean="0"/>
              <a:t> sin </a:t>
            </a:r>
            <a:r>
              <a:rPr lang="en-US" sz="2800" dirty="0" err="1" smtClean="0"/>
              <a:t>dinero</a:t>
            </a:r>
            <a:r>
              <a:rPr lang="en-US" sz="2800" dirty="0" smtClean="0"/>
              <a:t> </a:t>
            </a:r>
            <a:r>
              <a:rPr lang="en-US" sz="2800" dirty="0" err="1" smtClean="0"/>
              <a:t>debe</a:t>
            </a:r>
            <a:r>
              <a:rPr lang="en-US" sz="2800" dirty="0" smtClean="0"/>
              <a:t> </a:t>
            </a:r>
            <a:r>
              <a:rPr lang="en-US" sz="2800" dirty="0" err="1" smtClean="0"/>
              <a:t>considerar</a:t>
            </a:r>
            <a:endParaRPr lang="en-US" sz="2800" dirty="0" smtClean="0"/>
          </a:p>
          <a:p>
            <a:pPr marL="681038" lvl="1" indent="-452438" fontAlgn="auto">
              <a:lnSpc>
                <a:spcPct val="110000"/>
              </a:lnSpc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800" b="1" dirty="0" err="1" smtClean="0">
                <a:solidFill>
                  <a:srgbClr val="0000CC"/>
                </a:solidFill>
              </a:rPr>
              <a:t>Problemas</a:t>
            </a:r>
            <a:r>
              <a:rPr lang="en-US" sz="2800" b="1" dirty="0" smtClean="0">
                <a:solidFill>
                  <a:srgbClr val="0000CC"/>
                </a:solidFill>
              </a:rPr>
              <a:t> de </a:t>
            </a:r>
            <a:r>
              <a:rPr lang="en-US" sz="2800" b="1" dirty="0" err="1" smtClean="0">
                <a:solidFill>
                  <a:srgbClr val="0000CC"/>
                </a:solidFill>
              </a:rPr>
              <a:t>diseño</a:t>
            </a:r>
            <a:r>
              <a:rPr lang="en-US" sz="2800" b="1" dirty="0" smtClean="0">
                <a:solidFill>
                  <a:srgbClr val="0000CC"/>
                </a:solidFill>
              </a:rPr>
              <a:t> </a:t>
            </a:r>
            <a:r>
              <a:rPr lang="en-US" sz="2800" dirty="0" smtClean="0"/>
              <a:t>– </a:t>
            </a:r>
            <a:r>
              <a:rPr lang="en-US" sz="2800" dirty="0" err="1" smtClean="0"/>
              <a:t>Arquitectura</a:t>
            </a:r>
            <a:r>
              <a:rPr lang="en-US" sz="2800" dirty="0" smtClean="0"/>
              <a:t> del </a:t>
            </a:r>
            <a:r>
              <a:rPr lang="en-US" sz="2800" dirty="0" err="1" smtClean="0"/>
              <a:t>Sistema</a:t>
            </a:r>
            <a:endParaRPr lang="en-US" sz="2800" dirty="0" smtClean="0"/>
          </a:p>
          <a:p>
            <a:pPr marL="681038" lvl="1" indent="-452438" fontAlgn="auto">
              <a:lnSpc>
                <a:spcPct val="110000"/>
              </a:lnSpc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800" b="1" dirty="0" err="1" smtClean="0">
                <a:solidFill>
                  <a:srgbClr val="FF0000"/>
                </a:solidFill>
              </a:rPr>
              <a:t>Problemas</a:t>
            </a:r>
            <a:r>
              <a:rPr lang="en-US" sz="2800" b="1" dirty="0" smtClean="0">
                <a:solidFill>
                  <a:srgbClr val="FF0000"/>
                </a:solidFill>
              </a:rPr>
              <a:t> de </a:t>
            </a:r>
            <a:r>
              <a:rPr lang="en-US" sz="2800" b="1" dirty="0" err="1" smtClean="0">
                <a:solidFill>
                  <a:srgbClr val="FF0000"/>
                </a:solidFill>
              </a:rPr>
              <a:t>Administración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681038" lvl="1" indent="-452438" fontAlgn="auto">
              <a:lnSpc>
                <a:spcPct val="110000"/>
              </a:lnSpc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800" b="1" dirty="0" err="1" smtClean="0">
                <a:solidFill>
                  <a:srgbClr val="006600"/>
                </a:solidFill>
              </a:rPr>
              <a:t>Financiamiento</a:t>
            </a:r>
            <a:endParaRPr lang="en-US" sz="2800" b="1" dirty="0" smtClean="0">
              <a:solidFill>
                <a:srgbClr val="006600"/>
              </a:solidFill>
            </a:endParaRPr>
          </a:p>
          <a:p>
            <a:pPr marL="681038" lvl="1" indent="-452438" fontAlgn="auto">
              <a:lnSpc>
                <a:spcPct val="110000"/>
              </a:lnSpc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800" b="1" dirty="0" err="1" smtClean="0">
                <a:solidFill>
                  <a:srgbClr val="993300"/>
                </a:solidFill>
              </a:rPr>
              <a:t>Estrategias</a:t>
            </a:r>
            <a:r>
              <a:rPr lang="en-US" sz="2800" b="1" dirty="0" smtClean="0">
                <a:solidFill>
                  <a:srgbClr val="993300"/>
                </a:solidFill>
              </a:rPr>
              <a:t> de </a:t>
            </a:r>
            <a:r>
              <a:rPr lang="en-US" sz="2800" b="1" dirty="0" err="1" smtClean="0">
                <a:solidFill>
                  <a:srgbClr val="993300"/>
                </a:solidFill>
              </a:rPr>
              <a:t>implementación</a:t>
            </a:r>
            <a:endParaRPr lang="en-US" sz="2800" b="1" dirty="0" smtClean="0">
              <a:solidFill>
                <a:srgbClr val="993300"/>
              </a:solidFill>
            </a:endParaRPr>
          </a:p>
          <a:p>
            <a:pPr marL="681038" lvl="1" indent="-452438" fontAlgn="auto">
              <a:lnSpc>
                <a:spcPct val="110000"/>
              </a:lnSpc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800" b="1" dirty="0" err="1" smtClean="0">
                <a:solidFill>
                  <a:srgbClr val="800080"/>
                </a:solidFill>
              </a:rPr>
              <a:t>Mercadotecnia</a:t>
            </a:r>
            <a:endParaRPr lang="en-US" sz="2800" b="1" dirty="0" smtClean="0">
              <a:solidFill>
                <a:srgbClr val="800080"/>
              </a:solidFill>
            </a:endParaRPr>
          </a:p>
          <a:p>
            <a:pPr marL="681038" lvl="1" indent="-452438" fontAlgn="auto">
              <a:lnSpc>
                <a:spcPct val="110000"/>
              </a:lnSpc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Tiempo</a:t>
            </a:r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918782" lvl="2" indent="-452438"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en-US" sz="2200" i="1" dirty="0" smtClean="0"/>
              <a:t>“Un </a:t>
            </a:r>
            <a:r>
              <a:rPr lang="en-US" sz="2200" i="1" dirty="0" err="1" smtClean="0"/>
              <a:t>cambio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ocurre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cuando</a:t>
            </a:r>
            <a:r>
              <a:rPr lang="en-US" sz="2200" i="1" dirty="0" smtClean="0"/>
              <a:t> hay </a:t>
            </a:r>
            <a:r>
              <a:rPr lang="en-US" sz="2200" i="1" dirty="0" err="1" smtClean="0"/>
              <a:t>una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reunión</a:t>
            </a:r>
            <a:r>
              <a:rPr lang="en-US" sz="2200" i="1" dirty="0" smtClean="0"/>
              <a:t> de ambos </a:t>
            </a:r>
            <a:r>
              <a:rPr lang="en-US" sz="2200" i="1" dirty="0" err="1" smtClean="0"/>
              <a:t>valores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cambiantes</a:t>
            </a:r>
            <a:r>
              <a:rPr lang="en-US" sz="2200" i="1" dirty="0" smtClean="0"/>
              <a:t> y </a:t>
            </a:r>
            <a:r>
              <a:rPr lang="en-US" sz="2200" i="1" dirty="0" err="1" smtClean="0"/>
              <a:t>necesidad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económica</a:t>
            </a:r>
            <a:r>
              <a:rPr lang="en-US" sz="2200" i="1" dirty="0" smtClean="0"/>
              <a:t>, no antes.”	</a:t>
            </a:r>
            <a:r>
              <a:rPr lang="en-US" sz="1800" dirty="0" smtClean="0"/>
              <a:t>-- John Naisbitt</a:t>
            </a:r>
          </a:p>
          <a:p>
            <a:pPr marL="365760" indent="-256032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25603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217A831F-977E-474B-B2BF-8C4672DE9375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2560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25605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727BAC0A-6971-4BD6-8F0E-2D7F06186AE3}" type="slidenum">
              <a:rPr lang="en-US" altLang="en-AU">
                <a:latin typeface="Arial" pitchFamily="34" charset="0"/>
              </a:rPr>
              <a:pPr/>
              <a:t>16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05800" cy="9144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Un Plan de </a:t>
            </a:r>
            <a:r>
              <a:rPr lang="en-US" dirty="0" err="1" smtClean="0"/>
              <a:t>Negocios</a:t>
            </a:r>
            <a:endParaRPr lang="en-US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err="1" smtClean="0"/>
              <a:t>Por</a:t>
            </a:r>
            <a:r>
              <a:rPr lang="en-US" sz="3600" dirty="0" smtClean="0"/>
              <a:t> </a:t>
            </a:r>
            <a:r>
              <a:rPr lang="en-US" sz="3600" dirty="0" err="1" smtClean="0"/>
              <a:t>qué</a:t>
            </a:r>
            <a:r>
              <a:rPr lang="en-US" sz="3600" dirty="0" smtClean="0"/>
              <a:t> </a:t>
            </a:r>
            <a:r>
              <a:rPr lang="en-US" sz="3600" dirty="0" err="1" smtClean="0"/>
              <a:t>las</a:t>
            </a:r>
            <a:r>
              <a:rPr lang="en-US" sz="3600" dirty="0" smtClean="0"/>
              <a:t> </a:t>
            </a:r>
            <a:r>
              <a:rPr lang="en-US" sz="3600" dirty="0" err="1" smtClean="0"/>
              <a:t>Monedas</a:t>
            </a:r>
            <a:r>
              <a:rPr lang="en-US" sz="3600" dirty="0" smtClean="0"/>
              <a:t> </a:t>
            </a:r>
            <a:r>
              <a:rPr lang="en-US" sz="3600" dirty="0" err="1" smtClean="0"/>
              <a:t>Comunitarias</a:t>
            </a:r>
            <a:r>
              <a:rPr lang="en-US" sz="3600" dirty="0" smtClean="0"/>
              <a:t>  con </a:t>
            </a:r>
            <a:r>
              <a:rPr lang="en-US" sz="3600" dirty="0" err="1" smtClean="0"/>
              <a:t>Frecuencia</a:t>
            </a:r>
            <a:r>
              <a:rPr lang="en-US" sz="3600" dirty="0" smtClean="0"/>
              <a:t> se </a:t>
            </a:r>
            <a:r>
              <a:rPr lang="en-US" sz="3600" dirty="0" err="1" smtClean="0"/>
              <a:t>Estancan</a:t>
            </a:r>
            <a:r>
              <a:rPr lang="en-US" sz="3600" dirty="0" smtClean="0"/>
              <a:t> y </a:t>
            </a:r>
            <a:r>
              <a:rPr lang="en-US" sz="3600" dirty="0" err="1" smtClean="0"/>
              <a:t>Fallan</a:t>
            </a:r>
            <a:r>
              <a:rPr lang="en-US" sz="3600" dirty="0" smtClean="0"/>
              <a:t> en </a:t>
            </a:r>
            <a:r>
              <a:rPr lang="en-US" sz="3600" dirty="0" err="1" smtClean="0"/>
              <a:t>Prosperar</a:t>
            </a:r>
            <a:endParaRPr lang="en-US" sz="3600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848600" cy="4343400"/>
          </a:xfrm>
        </p:spPr>
        <p:txBody>
          <a:bodyPr>
            <a:normAutofit fontScale="92500" lnSpcReduction="10000"/>
          </a:bodyPr>
          <a:lstStyle/>
          <a:p>
            <a:pPr marL="365760" indent="-256032" fontAlgn="auto">
              <a:spcAft>
                <a:spcPts val="600"/>
              </a:spcAft>
              <a:buFont typeface="Wingdings 3"/>
              <a:buNone/>
              <a:defRPr/>
            </a:pPr>
            <a:r>
              <a:rPr lang="en-US" sz="2400" b="1" dirty="0" err="1" smtClean="0"/>
              <a:t>Fracaso</a:t>
            </a:r>
            <a:r>
              <a:rPr lang="en-US" sz="2400" b="1" dirty="0" smtClean="0"/>
              <a:t> de </a:t>
            </a:r>
            <a:r>
              <a:rPr lang="en-US" sz="2400" b="1" dirty="0" err="1" smtClean="0"/>
              <a:t>reciprocidad</a:t>
            </a:r>
            <a:r>
              <a:rPr lang="en-US" sz="2400" dirty="0" smtClean="0"/>
              <a:t> </a:t>
            </a:r>
            <a:r>
              <a:rPr lang="en-US" sz="2400" dirty="0"/>
              <a:t>(</a:t>
            </a:r>
            <a:r>
              <a:rPr lang="en-US" sz="2400" dirty="0" smtClean="0"/>
              <a:t>no </a:t>
            </a:r>
            <a:r>
              <a:rPr lang="en-US" sz="2400" dirty="0" err="1" smtClean="0"/>
              <a:t>redención</a:t>
            </a:r>
            <a:r>
              <a:rPr lang="en-US" sz="2400" dirty="0" smtClean="0"/>
              <a:t>)</a:t>
            </a:r>
            <a:endParaRPr lang="en-US" sz="2400" dirty="0"/>
          </a:p>
          <a:p>
            <a:pPr marL="808038" lvl="1" indent="-415925" fontAlgn="auto">
              <a:spcBef>
                <a:spcPts val="324"/>
              </a:spcBef>
              <a:spcAft>
                <a:spcPts val="600"/>
              </a:spcAft>
              <a:defRPr/>
            </a:pPr>
            <a:r>
              <a:rPr lang="en-US" sz="2400" b="1" dirty="0" err="1" smtClean="0"/>
              <a:t>Deficiencias</a:t>
            </a:r>
            <a:r>
              <a:rPr lang="en-US" sz="2400" b="1" dirty="0" smtClean="0"/>
              <a:t> en </a:t>
            </a:r>
            <a:r>
              <a:rPr lang="en-US" sz="2400" b="1" dirty="0" err="1" smtClean="0"/>
              <a:t>diseño</a:t>
            </a:r>
            <a:r>
              <a:rPr lang="en-US" sz="2400" b="1" dirty="0" smtClean="0"/>
              <a:t> del </a:t>
            </a:r>
            <a:r>
              <a:rPr lang="en-US" sz="2400" b="1" dirty="0" err="1" smtClean="0"/>
              <a:t>sistema</a:t>
            </a:r>
            <a:endParaRPr lang="en-US" sz="2400" b="1" dirty="0"/>
          </a:p>
          <a:p>
            <a:pPr marL="914400" lvl="2" indent="-284163" fontAlgn="auto">
              <a:spcAft>
                <a:spcPts val="600"/>
              </a:spcAft>
              <a:defRPr/>
            </a:pPr>
            <a:r>
              <a:rPr lang="en-US" dirty="0" smtClean="0"/>
              <a:t>Base </a:t>
            </a:r>
            <a:r>
              <a:rPr lang="en-US" dirty="0" err="1" smtClean="0"/>
              <a:t>impropia</a:t>
            </a:r>
            <a:r>
              <a:rPr lang="en-US" dirty="0" smtClean="0"/>
              <a:t> de </a:t>
            </a:r>
            <a:r>
              <a:rPr lang="en-US" dirty="0" err="1" smtClean="0"/>
              <a:t>distribución</a:t>
            </a:r>
            <a:endParaRPr lang="en-US" dirty="0"/>
          </a:p>
          <a:p>
            <a:pPr marL="914400" lvl="2" indent="-284163" fontAlgn="auto">
              <a:spcAft>
                <a:spcPts val="600"/>
              </a:spcAft>
              <a:defRPr/>
            </a:pPr>
            <a:r>
              <a:rPr lang="en-US" dirty="0" err="1" smtClean="0"/>
              <a:t>Excesiva</a:t>
            </a:r>
            <a:r>
              <a:rPr lang="en-US" dirty="0" smtClean="0"/>
              <a:t> </a:t>
            </a:r>
            <a:r>
              <a:rPr lang="en-US" dirty="0" err="1" smtClean="0"/>
              <a:t>emisión</a:t>
            </a:r>
            <a:r>
              <a:rPr lang="en-US" dirty="0" smtClean="0"/>
              <a:t> de </a:t>
            </a:r>
            <a:r>
              <a:rPr lang="en-US" dirty="0" err="1" smtClean="0"/>
              <a:t>dinero</a:t>
            </a:r>
            <a:endParaRPr lang="en-US" dirty="0"/>
          </a:p>
          <a:p>
            <a:pPr marL="914400" lvl="2" indent="-284163" fontAlgn="auto">
              <a:spcAft>
                <a:spcPts val="600"/>
              </a:spcAft>
              <a:defRPr/>
            </a:pPr>
            <a:r>
              <a:rPr lang="en-US" dirty="0" err="1" smtClean="0"/>
              <a:t>Ausencia</a:t>
            </a:r>
            <a:r>
              <a:rPr lang="en-US" dirty="0" smtClean="0"/>
              <a:t> de un </a:t>
            </a:r>
            <a:r>
              <a:rPr lang="en-US" dirty="0" err="1" smtClean="0"/>
              <a:t>acuerdo</a:t>
            </a:r>
            <a:r>
              <a:rPr lang="en-US" dirty="0" smtClean="0"/>
              <a:t> </a:t>
            </a:r>
            <a:r>
              <a:rPr lang="en-US" dirty="0" err="1" smtClean="0"/>
              <a:t>claro</a:t>
            </a:r>
            <a:r>
              <a:rPr lang="en-US" dirty="0" smtClean="0"/>
              <a:t> entre </a:t>
            </a:r>
            <a:r>
              <a:rPr lang="en-US" dirty="0" err="1" smtClean="0"/>
              <a:t>emisores</a:t>
            </a:r>
            <a:r>
              <a:rPr lang="en-US" dirty="0" smtClean="0"/>
              <a:t> y </a:t>
            </a:r>
            <a:r>
              <a:rPr lang="en-US" dirty="0" err="1" smtClean="0"/>
              <a:t>usuarios</a:t>
            </a:r>
            <a:endParaRPr lang="en-US" dirty="0"/>
          </a:p>
          <a:p>
            <a:pPr marL="808038" lvl="1" indent="-415925" fontAlgn="auto">
              <a:spcBef>
                <a:spcPts val="324"/>
              </a:spcBef>
              <a:spcAft>
                <a:spcPts val="600"/>
              </a:spcAft>
              <a:defRPr/>
            </a:pPr>
            <a:r>
              <a:rPr lang="en-US" sz="2400" b="1" dirty="0" err="1" smtClean="0"/>
              <a:t>Problemas</a:t>
            </a:r>
            <a:r>
              <a:rPr lang="en-US" sz="2400" b="1" dirty="0" smtClean="0"/>
              <a:t> de </a:t>
            </a:r>
            <a:r>
              <a:rPr lang="en-US" sz="2400" b="1" dirty="0" err="1" smtClean="0"/>
              <a:t>administración</a:t>
            </a:r>
            <a:endParaRPr lang="en-US" sz="2400" b="1" dirty="0"/>
          </a:p>
          <a:p>
            <a:pPr marL="914400" lvl="2" indent="-284163" fontAlgn="auto">
              <a:spcAft>
                <a:spcPts val="600"/>
              </a:spcAft>
              <a:defRPr/>
            </a:pPr>
            <a:r>
              <a:rPr lang="en-US" dirty="0" err="1" smtClean="0"/>
              <a:t>Falta</a:t>
            </a:r>
            <a:r>
              <a:rPr lang="en-US" dirty="0" smtClean="0"/>
              <a:t> de </a:t>
            </a:r>
            <a:r>
              <a:rPr lang="en-US" dirty="0" err="1" smtClean="0"/>
              <a:t>contabilidad</a:t>
            </a:r>
            <a:r>
              <a:rPr lang="en-US" dirty="0" smtClean="0"/>
              <a:t> y </a:t>
            </a:r>
            <a:r>
              <a:rPr lang="en-US" dirty="0" err="1" smtClean="0"/>
              <a:t>transparencia</a:t>
            </a:r>
            <a:endParaRPr lang="en-US" dirty="0"/>
          </a:p>
          <a:p>
            <a:pPr marL="914400" lvl="2" indent="-284163" fontAlgn="auto">
              <a:spcAft>
                <a:spcPts val="600"/>
              </a:spcAft>
              <a:defRPr/>
            </a:pPr>
            <a:r>
              <a:rPr lang="en-US" dirty="0" err="1" smtClean="0"/>
              <a:t>Administración</a:t>
            </a:r>
            <a:r>
              <a:rPr lang="en-US" dirty="0" smtClean="0"/>
              <a:t> </a:t>
            </a:r>
            <a:r>
              <a:rPr lang="en-US" dirty="0" err="1" smtClean="0"/>
              <a:t>inadecuada</a:t>
            </a:r>
            <a:r>
              <a:rPr lang="en-US" dirty="0" smtClean="0"/>
              <a:t> de </a:t>
            </a:r>
            <a:r>
              <a:rPr lang="en-US" dirty="0" err="1" smtClean="0"/>
              <a:t>procedimientos</a:t>
            </a:r>
            <a:r>
              <a:rPr lang="en-US" dirty="0" smtClean="0"/>
              <a:t> y </a:t>
            </a:r>
            <a:r>
              <a:rPr lang="en-US" dirty="0" err="1" smtClean="0"/>
              <a:t>controles</a:t>
            </a:r>
            <a:endParaRPr lang="en-US" dirty="0" smtClean="0"/>
          </a:p>
          <a:p>
            <a:pPr marL="914400" lvl="2" indent="-284163" fontAlgn="auto">
              <a:spcAft>
                <a:spcPts val="600"/>
              </a:spcAft>
              <a:defRPr/>
            </a:pPr>
            <a:r>
              <a:rPr lang="en-US" dirty="0" err="1" smtClean="0"/>
              <a:t>Excesiva</a:t>
            </a:r>
            <a:r>
              <a:rPr lang="en-US" dirty="0" smtClean="0"/>
              <a:t> </a:t>
            </a:r>
            <a:r>
              <a:rPr lang="en-US" dirty="0" err="1" smtClean="0"/>
              <a:t>dependencia</a:t>
            </a:r>
            <a:r>
              <a:rPr lang="en-US" dirty="0" smtClean="0"/>
              <a:t> en </a:t>
            </a:r>
            <a:r>
              <a:rPr lang="en-US" dirty="0" err="1" smtClean="0"/>
              <a:t>administradores</a:t>
            </a:r>
            <a:r>
              <a:rPr lang="en-US" dirty="0" smtClean="0"/>
              <a:t> </a:t>
            </a:r>
            <a:r>
              <a:rPr lang="en-US" dirty="0" err="1" smtClean="0"/>
              <a:t>voluntarios</a:t>
            </a:r>
            <a:endParaRPr lang="en-US" dirty="0"/>
          </a:p>
          <a:p>
            <a:pPr marL="914400" lvl="2" indent="-284163" fontAlgn="auto">
              <a:spcAft>
                <a:spcPts val="600"/>
              </a:spcAft>
              <a:defRPr/>
            </a:pPr>
            <a:r>
              <a:rPr lang="en-US" dirty="0" err="1" smtClean="0"/>
              <a:t>Fracaso</a:t>
            </a:r>
            <a:r>
              <a:rPr lang="en-US" dirty="0" smtClean="0"/>
              <a:t> en responder a </a:t>
            </a:r>
            <a:r>
              <a:rPr lang="en-US" dirty="0" err="1" smtClean="0"/>
              <a:t>amenazas</a:t>
            </a:r>
            <a:r>
              <a:rPr lang="en-US" dirty="0" smtClean="0"/>
              <a:t> </a:t>
            </a:r>
            <a:r>
              <a:rPr lang="en-US" dirty="0" err="1" smtClean="0"/>
              <a:t>internas</a:t>
            </a:r>
            <a:r>
              <a:rPr lang="en-US" dirty="0" smtClean="0"/>
              <a:t> o </a:t>
            </a:r>
            <a:r>
              <a:rPr lang="en-US" dirty="0" err="1" smtClean="0"/>
              <a:t>externas</a:t>
            </a:r>
            <a:endParaRPr lang="en-US" sz="20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err="1" smtClean="0"/>
              <a:t>Por</a:t>
            </a:r>
            <a:r>
              <a:rPr lang="en-US" sz="3600" dirty="0" smtClean="0"/>
              <a:t> </a:t>
            </a:r>
            <a:r>
              <a:rPr lang="en-US" sz="3600" dirty="0" err="1" smtClean="0"/>
              <a:t>qué</a:t>
            </a:r>
            <a:r>
              <a:rPr lang="en-US" sz="3600" dirty="0" smtClean="0"/>
              <a:t> </a:t>
            </a:r>
            <a:r>
              <a:rPr lang="en-US" sz="3600" dirty="0" err="1" smtClean="0"/>
              <a:t>las</a:t>
            </a:r>
            <a:r>
              <a:rPr lang="en-US" sz="3600" dirty="0" smtClean="0"/>
              <a:t> </a:t>
            </a:r>
            <a:r>
              <a:rPr lang="en-US" sz="3600" dirty="0" err="1" smtClean="0"/>
              <a:t>Monedas</a:t>
            </a:r>
            <a:r>
              <a:rPr lang="en-US" sz="3600" dirty="0" smtClean="0"/>
              <a:t> </a:t>
            </a:r>
            <a:r>
              <a:rPr lang="en-US" sz="3600" dirty="0" err="1" smtClean="0"/>
              <a:t>Comunitarias</a:t>
            </a:r>
            <a:r>
              <a:rPr lang="en-US" sz="3600" dirty="0" smtClean="0"/>
              <a:t>  con </a:t>
            </a:r>
            <a:r>
              <a:rPr lang="en-US" sz="3600" dirty="0" err="1" smtClean="0"/>
              <a:t>Frecuencia</a:t>
            </a:r>
            <a:r>
              <a:rPr lang="en-US" sz="3600" dirty="0" smtClean="0"/>
              <a:t> se </a:t>
            </a:r>
            <a:r>
              <a:rPr lang="en-US" sz="3600" dirty="0" err="1" smtClean="0"/>
              <a:t>Estancan</a:t>
            </a:r>
            <a:r>
              <a:rPr lang="en-US" sz="3600" dirty="0" smtClean="0"/>
              <a:t> y </a:t>
            </a:r>
            <a:r>
              <a:rPr lang="en-US" sz="3600" dirty="0" err="1" smtClean="0"/>
              <a:t>Fallan</a:t>
            </a:r>
            <a:r>
              <a:rPr lang="en-US" sz="3600" dirty="0" smtClean="0"/>
              <a:t> en </a:t>
            </a:r>
            <a:r>
              <a:rPr lang="en-US" sz="3600" dirty="0" err="1" smtClean="0"/>
              <a:t>Prosperar</a:t>
            </a:r>
            <a:r>
              <a:rPr lang="en-US" sz="3600" dirty="0" smtClean="0"/>
              <a:t> (</a:t>
            </a:r>
            <a:r>
              <a:rPr lang="en-US" sz="3600" dirty="0" err="1" smtClean="0"/>
              <a:t>Continuado</a:t>
            </a:r>
            <a:r>
              <a:rPr lang="en-US" sz="3600" dirty="0" smtClean="0"/>
              <a:t>)</a:t>
            </a:r>
            <a:endParaRPr lang="en-US" sz="36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848600" cy="4343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b="1" dirty="0" err="1" smtClean="0"/>
              <a:t>Escala</a:t>
            </a:r>
            <a:r>
              <a:rPr lang="en-US" sz="2800" b="1" dirty="0" smtClean="0"/>
              <a:t> y </a:t>
            </a:r>
            <a:r>
              <a:rPr lang="en-US" sz="2800" b="1" dirty="0" err="1" smtClean="0"/>
              <a:t>extensión</a:t>
            </a:r>
            <a:endParaRPr lang="en-US" sz="2800" b="1" dirty="0" smtClean="0"/>
          </a:p>
          <a:p>
            <a:pPr lvl="1">
              <a:spcAft>
                <a:spcPts val="600"/>
              </a:spcAft>
            </a:pPr>
            <a:r>
              <a:rPr lang="en-US" dirty="0" err="1" smtClean="0"/>
              <a:t>Fracaso</a:t>
            </a:r>
            <a:r>
              <a:rPr lang="en-US" dirty="0" smtClean="0"/>
              <a:t> en </a:t>
            </a:r>
            <a:r>
              <a:rPr lang="en-US" dirty="0" err="1" smtClean="0"/>
              <a:t>alcanzar</a:t>
            </a:r>
            <a:r>
              <a:rPr lang="en-US" dirty="0" smtClean="0"/>
              <a:t> un </a:t>
            </a:r>
            <a:r>
              <a:rPr lang="en-US" dirty="0" err="1" smtClean="0"/>
              <a:t>tamaño</a:t>
            </a:r>
            <a:r>
              <a:rPr lang="en-US" dirty="0" smtClean="0"/>
              <a:t> </a:t>
            </a:r>
            <a:r>
              <a:rPr lang="en-US" dirty="0" err="1" smtClean="0"/>
              <a:t>crítico</a:t>
            </a:r>
            <a:r>
              <a:rPr lang="en-US" dirty="0" smtClean="0"/>
              <a:t> de la base </a:t>
            </a:r>
            <a:r>
              <a:rPr lang="en-US" dirty="0" err="1" smtClean="0"/>
              <a:t>participante</a:t>
            </a:r>
            <a:endParaRPr lang="en-US" dirty="0" smtClean="0"/>
          </a:p>
          <a:p>
            <a:pPr lvl="1">
              <a:spcAft>
                <a:spcPts val="600"/>
              </a:spcAft>
            </a:pPr>
            <a:r>
              <a:rPr lang="en-US" dirty="0" err="1" smtClean="0"/>
              <a:t>Surtido</a:t>
            </a:r>
            <a:r>
              <a:rPr lang="en-US" dirty="0" smtClean="0"/>
              <a:t> </a:t>
            </a: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estrecho</a:t>
            </a:r>
            <a:r>
              <a:rPr lang="en-US" dirty="0" smtClean="0"/>
              <a:t> de </a:t>
            </a:r>
            <a:r>
              <a:rPr lang="en-US" dirty="0" err="1" smtClean="0"/>
              <a:t>bienes</a:t>
            </a:r>
            <a:r>
              <a:rPr lang="en-US" dirty="0" smtClean="0"/>
              <a:t> y </a:t>
            </a:r>
            <a:r>
              <a:rPr lang="en-US" dirty="0" err="1" smtClean="0"/>
              <a:t>servicios</a:t>
            </a:r>
            <a:r>
              <a:rPr lang="en-US" dirty="0" smtClean="0"/>
              <a:t> </a:t>
            </a:r>
            <a:r>
              <a:rPr lang="en-US" dirty="0" err="1" smtClean="0"/>
              <a:t>ofrecidos</a:t>
            </a:r>
            <a:endParaRPr lang="en-US" dirty="0" smtClean="0"/>
          </a:p>
          <a:p>
            <a:pPr lvl="1">
              <a:spcAft>
                <a:spcPts val="600"/>
              </a:spcAft>
            </a:pPr>
            <a:r>
              <a:rPr lang="en-US" dirty="0" err="1" smtClean="0"/>
              <a:t>Fracaso</a:t>
            </a:r>
            <a:r>
              <a:rPr lang="en-US" dirty="0" smtClean="0"/>
              <a:t> en </a:t>
            </a:r>
            <a:r>
              <a:rPr lang="en-US" dirty="0" err="1" smtClean="0"/>
              <a:t>atraer</a:t>
            </a:r>
            <a:r>
              <a:rPr lang="en-US" dirty="0" smtClean="0"/>
              <a:t> </a:t>
            </a:r>
            <a:r>
              <a:rPr lang="en-US" dirty="0" err="1" smtClean="0"/>
              <a:t>participantes</a:t>
            </a:r>
            <a:r>
              <a:rPr lang="en-US" dirty="0" smtClean="0"/>
              <a:t> de </a:t>
            </a:r>
            <a:r>
              <a:rPr lang="en-US" dirty="0" err="1" smtClean="0"/>
              <a:t>todos</a:t>
            </a:r>
            <a:r>
              <a:rPr lang="en-US" dirty="0" smtClean="0"/>
              <a:t> los </a:t>
            </a:r>
            <a:r>
              <a:rPr lang="en-US" dirty="0" err="1" smtClean="0"/>
              <a:t>niveles</a:t>
            </a:r>
            <a:r>
              <a:rPr lang="en-US" dirty="0" smtClean="0"/>
              <a:t> de la </a:t>
            </a:r>
            <a:r>
              <a:rPr lang="en-US" dirty="0" err="1" smtClean="0"/>
              <a:t>cadena</a:t>
            </a:r>
            <a:r>
              <a:rPr lang="en-US" dirty="0" smtClean="0"/>
              <a:t> de </a:t>
            </a:r>
            <a:r>
              <a:rPr lang="en-US" dirty="0" err="1" smtClean="0"/>
              <a:t>suministros</a:t>
            </a:r>
            <a:r>
              <a:rPr lang="en-US" dirty="0" smtClean="0"/>
              <a:t> (</a:t>
            </a:r>
            <a:r>
              <a:rPr lang="en-US" dirty="0" err="1" smtClean="0"/>
              <a:t>circuito</a:t>
            </a:r>
            <a:r>
              <a:rPr lang="en-US" dirty="0" smtClean="0"/>
              <a:t> </a:t>
            </a:r>
            <a:r>
              <a:rPr lang="en-US" dirty="0" err="1" smtClean="0"/>
              <a:t>producción</a:t>
            </a:r>
            <a:r>
              <a:rPr lang="en-US" dirty="0" smtClean="0"/>
              <a:t>/</a:t>
            </a:r>
            <a:r>
              <a:rPr lang="en-US" dirty="0" err="1" smtClean="0"/>
              <a:t>distribución</a:t>
            </a:r>
            <a:r>
              <a:rPr lang="en-US" dirty="0" smtClean="0"/>
              <a:t>)</a:t>
            </a:r>
          </a:p>
          <a:p>
            <a:pPr lvl="1">
              <a:spcAft>
                <a:spcPts val="600"/>
              </a:spcAft>
            </a:pPr>
            <a:r>
              <a:rPr lang="en-US" dirty="0" err="1" smtClean="0"/>
              <a:t>Fracaso</a:t>
            </a:r>
            <a:r>
              <a:rPr lang="en-US" dirty="0" smtClean="0"/>
              <a:t> en </a:t>
            </a:r>
            <a:r>
              <a:rPr lang="en-US" dirty="0" err="1" smtClean="0"/>
              <a:t>obtener</a:t>
            </a:r>
            <a:r>
              <a:rPr lang="en-US" dirty="0" smtClean="0"/>
              <a:t> </a:t>
            </a:r>
            <a:r>
              <a:rPr lang="en-US" dirty="0" err="1" smtClean="0"/>
              <a:t>amplia</a:t>
            </a:r>
            <a:r>
              <a:rPr lang="en-US" dirty="0" smtClean="0"/>
              <a:t> </a:t>
            </a:r>
            <a:r>
              <a:rPr lang="en-US" dirty="0" err="1" smtClean="0"/>
              <a:t>aceptación</a:t>
            </a:r>
            <a:r>
              <a:rPr lang="en-US" dirty="0" smtClean="0"/>
              <a:t> </a:t>
            </a:r>
            <a:r>
              <a:rPr lang="en-US" dirty="0" err="1" smtClean="0"/>
              <a:t>dentro</a:t>
            </a:r>
            <a:r>
              <a:rPr lang="en-US" dirty="0" smtClean="0"/>
              <a:t> de la </a:t>
            </a:r>
            <a:r>
              <a:rPr lang="en-US" dirty="0" err="1" smtClean="0"/>
              <a:t>vía</a:t>
            </a:r>
            <a:r>
              <a:rPr lang="en-US" dirty="0" smtClean="0"/>
              <a:t> principal de </a:t>
            </a:r>
            <a:r>
              <a:rPr lang="en-US" dirty="0" err="1" smtClean="0"/>
              <a:t>negocios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4724400"/>
          </a:xfrm>
        </p:spPr>
        <p:txBody>
          <a:bodyPr>
            <a:normAutofit fontScale="92500" lnSpcReduction="20000"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200" dirty="0" smtClean="0"/>
              <a:t>25 </a:t>
            </a:r>
            <a:r>
              <a:rPr lang="en-US" sz="3200" dirty="0" err="1" smtClean="0"/>
              <a:t>años</a:t>
            </a:r>
            <a:r>
              <a:rPr lang="en-US" sz="3200" dirty="0" smtClean="0"/>
              <a:t> de </a:t>
            </a:r>
            <a:r>
              <a:rPr lang="en-US" sz="3200" dirty="0" err="1" smtClean="0"/>
              <a:t>experimentación</a:t>
            </a:r>
            <a:r>
              <a:rPr lang="en-US" sz="3200" dirty="0" smtClean="0"/>
              <a:t> con </a:t>
            </a:r>
            <a:r>
              <a:rPr lang="en-US" sz="3200" dirty="0" err="1" smtClean="0"/>
              <a:t>monedas</a:t>
            </a:r>
            <a:r>
              <a:rPr lang="en-US" sz="3200" dirty="0" smtClean="0"/>
              <a:t> locales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400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200" dirty="0" smtClean="0"/>
              <a:t>Bases </a:t>
            </a:r>
            <a:r>
              <a:rPr lang="en-US" sz="3200" dirty="0" err="1" smtClean="0"/>
              <a:t>comúnes</a:t>
            </a:r>
            <a:r>
              <a:rPr lang="en-US" sz="3200" dirty="0" smtClean="0"/>
              <a:t> de </a:t>
            </a:r>
            <a:r>
              <a:rPr lang="en-US" sz="3200" dirty="0" err="1" smtClean="0"/>
              <a:t>distribución</a:t>
            </a:r>
            <a:endParaRPr lang="en-US" sz="3200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400" dirty="0" smtClean="0"/>
          </a:p>
          <a:p>
            <a:pPr marL="854075" lvl="1" indent="-454025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800" dirty="0" err="1" smtClean="0"/>
              <a:t>Moneda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VENDIDA</a:t>
            </a:r>
            <a:r>
              <a:rPr lang="en-US" sz="2800" dirty="0" smtClean="0">
                <a:solidFill>
                  <a:srgbClr val="FF3300"/>
                </a:solidFill>
              </a:rPr>
              <a:t> </a:t>
            </a:r>
            <a:r>
              <a:rPr lang="en-US" sz="2800" dirty="0" err="1" smtClean="0"/>
              <a:t>por</a:t>
            </a:r>
            <a:r>
              <a:rPr lang="en-US" sz="2800" dirty="0" smtClean="0"/>
              <a:t> </a:t>
            </a:r>
            <a:r>
              <a:rPr lang="en-US" sz="2800" dirty="0" err="1" smtClean="0"/>
              <a:t>dinero</a:t>
            </a:r>
            <a:r>
              <a:rPr lang="en-US" sz="2800" dirty="0" smtClean="0"/>
              <a:t> en </a:t>
            </a:r>
            <a:r>
              <a:rPr lang="en-US" sz="2800" dirty="0" err="1" smtClean="0"/>
              <a:t>efectivo</a:t>
            </a:r>
            <a:endParaRPr lang="en-US" sz="2800" dirty="0" smtClean="0"/>
          </a:p>
          <a:p>
            <a:pPr marL="1091819" lvl="2" indent="-454025" fontAlgn="auto">
              <a:spcAft>
                <a:spcPts val="0"/>
              </a:spcAft>
              <a:defRPr/>
            </a:pPr>
            <a:r>
              <a:rPr lang="en-US" sz="2300" i="1" dirty="0" smtClean="0"/>
              <a:t>Toronto Dollars, Salt Spring Dollars, Berkshares</a:t>
            </a:r>
          </a:p>
          <a:p>
            <a:pPr marL="854075" lvl="1" indent="-454025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800" dirty="0" err="1" smtClean="0"/>
              <a:t>Moneda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DISTRIBUIDA</a:t>
            </a:r>
            <a:r>
              <a:rPr lang="en-US" sz="2800" dirty="0" smtClean="0"/>
              <a:t> sin </a:t>
            </a:r>
            <a:r>
              <a:rPr lang="en-US" sz="2800" dirty="0" err="1" smtClean="0"/>
              <a:t>una</a:t>
            </a:r>
            <a:r>
              <a:rPr lang="en-US" sz="2800" dirty="0" smtClean="0"/>
              <a:t> formal </a:t>
            </a:r>
            <a:r>
              <a:rPr lang="en-US" sz="2800" dirty="0" err="1" smtClean="0"/>
              <a:t>obligación</a:t>
            </a:r>
            <a:r>
              <a:rPr lang="en-US" sz="2800" dirty="0" smtClean="0"/>
              <a:t> </a:t>
            </a:r>
            <a:r>
              <a:rPr lang="en-US" sz="2800" dirty="0" err="1" smtClean="0"/>
              <a:t>recíproca</a:t>
            </a:r>
            <a:endParaRPr lang="en-US" sz="2800" dirty="0" smtClean="0"/>
          </a:p>
          <a:p>
            <a:pPr marL="1091819" lvl="2" indent="-454025" fontAlgn="auto">
              <a:spcAft>
                <a:spcPts val="0"/>
              </a:spcAft>
              <a:defRPr/>
            </a:pPr>
            <a:r>
              <a:rPr lang="en-US" sz="2200" i="1" dirty="0" smtClean="0"/>
              <a:t>HORAS de Ithaca y </a:t>
            </a:r>
            <a:r>
              <a:rPr lang="en-US" sz="2200" i="1" dirty="0" err="1" smtClean="0"/>
              <a:t>muchas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otras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monedas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basadas</a:t>
            </a:r>
            <a:r>
              <a:rPr lang="en-US" sz="2200" i="1" dirty="0" smtClean="0"/>
              <a:t> en </a:t>
            </a:r>
            <a:r>
              <a:rPr lang="en-US" sz="2200" i="1" dirty="0" err="1" smtClean="0"/>
              <a:t>horas</a:t>
            </a:r>
            <a:r>
              <a:rPr lang="en-US" sz="2200" i="1" dirty="0" smtClean="0"/>
              <a:t> </a:t>
            </a:r>
            <a:endParaRPr lang="en-US" sz="2200" dirty="0" smtClean="0"/>
          </a:p>
          <a:p>
            <a:pPr marL="854075" lvl="1" indent="-454025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800" dirty="0" err="1" smtClean="0"/>
              <a:t>Moneda</a:t>
            </a:r>
            <a:r>
              <a:rPr lang="en-US" sz="2800" dirty="0" smtClean="0">
                <a:solidFill>
                  <a:srgbClr val="006600"/>
                </a:solidFill>
              </a:rPr>
              <a:t> </a:t>
            </a:r>
            <a:r>
              <a:rPr lang="en-US" sz="28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GASTADA </a:t>
            </a:r>
            <a:r>
              <a:rPr lang="en-US" sz="2800" dirty="0" smtClean="0"/>
              <a:t>en </a:t>
            </a:r>
            <a:r>
              <a:rPr lang="en-US" sz="2800" dirty="0" err="1" smtClean="0"/>
              <a:t>circulación</a:t>
            </a:r>
            <a:r>
              <a:rPr lang="en-US" sz="2800" dirty="0" smtClean="0"/>
              <a:t> </a:t>
            </a:r>
            <a:r>
              <a:rPr lang="en-US" sz="2800" dirty="0" err="1" smtClean="0"/>
              <a:t>como</a:t>
            </a:r>
            <a:r>
              <a:rPr lang="en-US" sz="2800" dirty="0" smtClean="0"/>
              <a:t> </a:t>
            </a:r>
            <a:r>
              <a:rPr lang="en-US" sz="2800" dirty="0" err="1" smtClean="0"/>
              <a:t>una</a:t>
            </a:r>
            <a:r>
              <a:rPr lang="en-US" sz="2800" dirty="0" smtClean="0"/>
              <a:t> </a:t>
            </a:r>
            <a:r>
              <a:rPr lang="en-US" sz="2800" dirty="0" err="1" smtClean="0"/>
              <a:t>obligación</a:t>
            </a:r>
            <a:r>
              <a:rPr lang="en-US" sz="2800" dirty="0" smtClean="0"/>
              <a:t> </a:t>
            </a:r>
            <a:r>
              <a:rPr lang="en-US" sz="2800" dirty="0" err="1" smtClean="0"/>
              <a:t>crediticia</a:t>
            </a:r>
            <a:endParaRPr lang="en-US" sz="2800" dirty="0" smtClean="0"/>
          </a:p>
          <a:p>
            <a:pPr marL="1091819" lvl="2" indent="-454025" fontAlgn="auto">
              <a:spcAft>
                <a:spcPts val="0"/>
              </a:spcAft>
              <a:defRPr/>
            </a:pPr>
            <a:r>
              <a:rPr lang="en-US" sz="2200" i="1" dirty="0" smtClean="0"/>
              <a:t>LETS, </a:t>
            </a:r>
            <a:r>
              <a:rPr lang="en-US" sz="2200" i="1" dirty="0" err="1" smtClean="0"/>
              <a:t>Comerciantes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deTucson</a:t>
            </a:r>
            <a:endParaRPr lang="en-US" sz="2200" i="1" dirty="0" smtClean="0"/>
          </a:p>
          <a:p>
            <a:pPr marL="400050" lvl="1" indent="0" fontAlgn="auto">
              <a:spcBef>
                <a:spcPts val="324"/>
              </a:spcBef>
              <a:spcAft>
                <a:spcPts val="0"/>
              </a:spcAft>
              <a:defRPr/>
            </a:pPr>
            <a:endParaRPr lang="en-US" sz="2800" dirty="0" smtClean="0"/>
          </a:p>
        </p:txBody>
      </p:sp>
      <p:sp>
        <p:nvSpPr>
          <p:cNvPr id="28675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454E6826-2531-4F2A-B812-4D08D321C721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28676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2867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3EA5E3D9-1082-4F37-8D45-F598A1432B34}" type="slidenum">
              <a:rPr lang="en-US" altLang="en-AU">
                <a:latin typeface="Arial" pitchFamily="34" charset="0"/>
              </a:rPr>
              <a:pPr/>
              <a:t>19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solidFill>
                  <a:srgbClr val="0000CC"/>
                </a:solidFill>
              </a:rPr>
              <a:t>Diseño</a:t>
            </a:r>
            <a:endParaRPr lang="en-US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200" dirty="0" smtClean="0"/>
              <a:t>La </a:t>
            </a:r>
            <a:r>
              <a:rPr lang="en-US" sz="3200" dirty="0" err="1" smtClean="0"/>
              <a:t>mayormente</a:t>
            </a:r>
            <a:r>
              <a:rPr lang="en-US" sz="3200" dirty="0" smtClean="0"/>
              <a:t> </a:t>
            </a:r>
            <a:r>
              <a:rPr lang="en-US" sz="3200" dirty="0" err="1" smtClean="0"/>
              <a:t>habilitada</a:t>
            </a:r>
            <a:r>
              <a:rPr lang="en-US" sz="3200" dirty="0" smtClean="0"/>
              <a:t> forma de </a:t>
            </a:r>
            <a:r>
              <a:rPr lang="en-US" sz="3200" dirty="0" err="1" smtClean="0"/>
              <a:t>moneda</a:t>
            </a:r>
            <a:r>
              <a:rPr lang="en-US" sz="3200" dirty="0" smtClean="0"/>
              <a:t> </a:t>
            </a:r>
            <a:r>
              <a:rPr lang="en-US" sz="3200" dirty="0" err="1" smtClean="0"/>
              <a:t>comunitaria</a:t>
            </a:r>
            <a:r>
              <a:rPr lang="en-US" sz="3200" dirty="0" smtClean="0"/>
              <a:t> </a:t>
            </a:r>
            <a:r>
              <a:rPr lang="en-US" sz="3200" dirty="0" err="1" smtClean="0"/>
              <a:t>monetiza</a:t>
            </a:r>
            <a:r>
              <a:rPr lang="en-US" sz="3200" dirty="0" smtClean="0"/>
              <a:t> el valor </a:t>
            </a:r>
            <a:r>
              <a:rPr lang="en-US" sz="3200" dirty="0" err="1" smtClean="0"/>
              <a:t>añadido</a:t>
            </a:r>
            <a:r>
              <a:rPr lang="en-US" sz="3200" dirty="0" smtClean="0"/>
              <a:t> local: 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800" dirty="0" smtClean="0"/>
          </a:p>
          <a:p>
            <a:pPr marL="685800" lvl="1" indent="-457200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0000CC"/>
                </a:solidFill>
              </a:rPr>
              <a:t>GASTADO en </a:t>
            </a:r>
            <a:r>
              <a:rPr lang="en-US" sz="2800" b="1" dirty="0" err="1" smtClean="0">
                <a:solidFill>
                  <a:srgbClr val="0000CC"/>
                </a:solidFill>
              </a:rPr>
              <a:t>circulación</a:t>
            </a:r>
            <a:endParaRPr lang="en-US" sz="2800" b="1" dirty="0" smtClean="0">
              <a:solidFill>
                <a:srgbClr val="0000CC"/>
              </a:solidFill>
            </a:endParaRPr>
          </a:p>
          <a:p>
            <a:pPr marL="685800" lvl="1" indent="-457200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800" b="1" dirty="0" smtClean="0"/>
              <a:t>Como </a:t>
            </a:r>
            <a:r>
              <a:rPr lang="en-US" sz="2800" b="1" dirty="0" err="1" smtClean="0"/>
              <a:t>una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obligación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crediticia</a:t>
            </a:r>
            <a:endParaRPr lang="en-US" sz="2800" b="1" dirty="0" smtClean="0">
              <a:solidFill>
                <a:srgbClr val="0000CC"/>
              </a:solidFill>
            </a:endParaRPr>
          </a:p>
          <a:p>
            <a:pPr marL="685800" lvl="1" indent="-457200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800" dirty="0" err="1" smtClean="0"/>
              <a:t>Por</a:t>
            </a:r>
            <a:r>
              <a:rPr lang="en-US" sz="2800" dirty="0" smtClean="0"/>
              <a:t> </a:t>
            </a:r>
            <a:r>
              <a:rPr lang="en-US" sz="2800" dirty="0" err="1" smtClean="0"/>
              <a:t>medio</a:t>
            </a:r>
            <a:r>
              <a:rPr lang="en-US" sz="2800" dirty="0" smtClean="0"/>
              <a:t> de un solo </a:t>
            </a:r>
            <a:r>
              <a:rPr lang="en-US" sz="2800" dirty="0" err="1" smtClean="0"/>
              <a:t>emisor</a:t>
            </a:r>
            <a:r>
              <a:rPr lang="en-US" sz="2800" dirty="0" smtClean="0"/>
              <a:t> </a:t>
            </a:r>
            <a:r>
              <a:rPr lang="en-US" sz="2800" dirty="0" err="1" smtClean="0"/>
              <a:t>confiable</a:t>
            </a:r>
            <a:r>
              <a:rPr lang="en-US" sz="2800" dirty="0" smtClean="0"/>
              <a:t> o </a:t>
            </a:r>
            <a:r>
              <a:rPr lang="en-US" sz="2800" dirty="0" err="1" smtClean="0"/>
              <a:t>miembros</a:t>
            </a:r>
            <a:r>
              <a:rPr lang="en-US" sz="2800" dirty="0" smtClean="0"/>
              <a:t> </a:t>
            </a:r>
            <a:r>
              <a:rPr lang="en-US" sz="2800" dirty="0" err="1" smtClean="0"/>
              <a:t>asociados</a:t>
            </a:r>
            <a:r>
              <a:rPr lang="en-US" sz="2800" dirty="0" smtClean="0"/>
              <a:t> de un </a:t>
            </a:r>
            <a:r>
              <a:rPr lang="en-US" sz="2800" dirty="0" err="1" smtClean="0"/>
              <a:t>intercambio</a:t>
            </a:r>
            <a:r>
              <a:rPr lang="en-US" sz="2800" dirty="0" smtClean="0"/>
              <a:t> de </a:t>
            </a:r>
            <a:r>
              <a:rPr lang="en-US" sz="2800" dirty="0" err="1" smtClean="0"/>
              <a:t>liquidación</a:t>
            </a:r>
            <a:r>
              <a:rPr lang="en-US" sz="2800" dirty="0" smtClean="0"/>
              <a:t> de </a:t>
            </a:r>
            <a:r>
              <a:rPr lang="en-US" sz="2800" dirty="0" err="1" smtClean="0"/>
              <a:t>crédito</a:t>
            </a:r>
            <a:r>
              <a:rPr lang="en-US" sz="2800" dirty="0" smtClean="0"/>
              <a:t>,</a:t>
            </a:r>
          </a:p>
          <a:p>
            <a:pPr marL="685800" lvl="1" indent="-457200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800" dirty="0" err="1" smtClean="0"/>
              <a:t>Cuando</a:t>
            </a:r>
            <a:r>
              <a:rPr lang="en-US" sz="2800" dirty="0" smtClean="0"/>
              <a:t> el valor real (</a:t>
            </a:r>
            <a:r>
              <a:rPr lang="en-US" sz="2800" dirty="0" err="1" smtClean="0"/>
              <a:t>bienes</a:t>
            </a:r>
            <a:r>
              <a:rPr lang="en-US" sz="2800" dirty="0" smtClean="0"/>
              <a:t> y </a:t>
            </a:r>
            <a:r>
              <a:rPr lang="en-US" sz="2800" dirty="0" err="1" smtClean="0"/>
              <a:t>servicios</a:t>
            </a:r>
            <a:r>
              <a:rPr lang="en-US" sz="2800" dirty="0" smtClean="0"/>
              <a:t>) cambia de </a:t>
            </a:r>
            <a:r>
              <a:rPr lang="en-US" sz="2800" dirty="0" err="1" smtClean="0"/>
              <a:t>manos</a:t>
            </a:r>
            <a:r>
              <a:rPr lang="en-US" sz="2800" dirty="0" smtClean="0"/>
              <a:t>.</a:t>
            </a:r>
          </a:p>
          <a:p>
            <a:pPr marL="685800" lvl="1" indent="-457200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800" dirty="0" err="1" smtClean="0"/>
              <a:t>Necesidad</a:t>
            </a:r>
            <a:r>
              <a:rPr lang="en-US" sz="2800" dirty="0" smtClean="0"/>
              <a:t> de </a:t>
            </a:r>
            <a:r>
              <a:rPr lang="en-US" sz="2800" dirty="0" err="1" smtClean="0"/>
              <a:t>determinar</a:t>
            </a:r>
            <a:r>
              <a:rPr lang="en-US" sz="2800" dirty="0" smtClean="0"/>
              <a:t> </a:t>
            </a:r>
            <a:r>
              <a:rPr lang="en-US" sz="2800" dirty="0" err="1" smtClean="0"/>
              <a:t>mérito</a:t>
            </a:r>
            <a:r>
              <a:rPr lang="en-US" sz="2800" dirty="0" smtClean="0"/>
              <a:t> </a:t>
            </a:r>
            <a:r>
              <a:rPr lang="en-US" sz="2800" dirty="0" err="1" smtClean="0"/>
              <a:t>crediticio</a:t>
            </a:r>
            <a:r>
              <a:rPr lang="en-US" sz="2800" dirty="0" smtClean="0"/>
              <a:t> y </a:t>
            </a:r>
            <a:r>
              <a:rPr lang="en-US" sz="2800" dirty="0" err="1" smtClean="0"/>
              <a:t>establecer</a:t>
            </a:r>
            <a:r>
              <a:rPr lang="en-US" sz="2800" dirty="0" smtClean="0"/>
              <a:t> </a:t>
            </a:r>
            <a:r>
              <a:rPr lang="en-US" sz="2800" dirty="0" err="1" smtClean="0"/>
              <a:t>límites</a:t>
            </a:r>
            <a:r>
              <a:rPr lang="en-US" sz="2800" dirty="0" smtClean="0"/>
              <a:t> de balances en </a:t>
            </a:r>
            <a:r>
              <a:rPr lang="en-US" sz="2800" dirty="0" err="1" smtClean="0"/>
              <a:t>cada</a:t>
            </a:r>
            <a:r>
              <a:rPr lang="en-US" sz="2800" dirty="0" smtClean="0"/>
              <a:t> </a:t>
            </a:r>
            <a:r>
              <a:rPr lang="en-US" sz="2800" dirty="0" err="1" smtClean="0"/>
              <a:t>cuenta</a:t>
            </a:r>
            <a:r>
              <a:rPr lang="en-US" sz="2800" dirty="0" smtClean="0"/>
              <a:t>.</a:t>
            </a:r>
          </a:p>
          <a:p>
            <a:pPr marL="400050" lvl="1" indent="0" fontAlgn="auto">
              <a:spcBef>
                <a:spcPts val="324"/>
              </a:spcBef>
              <a:spcAft>
                <a:spcPts val="0"/>
              </a:spcAft>
              <a:defRPr/>
            </a:pPr>
            <a:endParaRPr lang="en-US" sz="2800" dirty="0" smtClean="0"/>
          </a:p>
        </p:txBody>
      </p:sp>
      <p:sp>
        <p:nvSpPr>
          <p:cNvPr id="29699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39D6765F-7F1B-4EC3-9817-385E5B9B56AA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29700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2970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C1D89457-9375-474A-8112-DFD378CC4A8C}" type="slidenum">
              <a:rPr lang="en-US" altLang="en-AU">
                <a:latin typeface="Arial" pitchFamily="34" charset="0"/>
              </a:rPr>
              <a:pPr/>
              <a:t>20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solidFill>
                  <a:srgbClr val="0000CC"/>
                </a:solidFill>
              </a:rPr>
              <a:t>Diseño</a:t>
            </a:r>
            <a:r>
              <a:rPr lang="en-US" dirty="0" smtClean="0">
                <a:solidFill>
                  <a:srgbClr val="0000CC"/>
                </a:solidFill>
              </a:rPr>
              <a:t> (</a:t>
            </a:r>
            <a:r>
              <a:rPr lang="en-US" dirty="0" err="1" smtClean="0">
                <a:solidFill>
                  <a:srgbClr val="0000CC"/>
                </a:solidFill>
              </a:rPr>
              <a:t>continuado</a:t>
            </a:r>
            <a:r>
              <a:rPr lang="en-US" dirty="0" smtClean="0">
                <a:solidFill>
                  <a:srgbClr val="0000CC"/>
                </a:solidFill>
              </a:rPr>
              <a:t>)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05800" cy="4724400"/>
          </a:xfrm>
        </p:spPr>
        <p:txBody>
          <a:bodyPr/>
          <a:lstStyle/>
          <a:p>
            <a:pPr marL="514350" indent="-514350">
              <a:buSzPct val="75000"/>
              <a:buFont typeface="Wingdings" pitchFamily="2" charset="2"/>
              <a:buChar char="Ø"/>
            </a:pPr>
            <a:r>
              <a:rPr lang="en-US" dirty="0" err="1" smtClean="0"/>
              <a:t>Necesidad</a:t>
            </a:r>
            <a:r>
              <a:rPr lang="en-US" dirty="0" smtClean="0"/>
              <a:t> de </a:t>
            </a:r>
            <a:r>
              <a:rPr lang="en-US" dirty="0" err="1" smtClean="0"/>
              <a:t>proveer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alta</a:t>
            </a:r>
            <a:r>
              <a:rPr lang="en-US" dirty="0" smtClean="0"/>
              <a:t> </a:t>
            </a:r>
            <a:r>
              <a:rPr lang="en-US" dirty="0" err="1" smtClean="0"/>
              <a:t>calidad</a:t>
            </a:r>
            <a:r>
              <a:rPr lang="en-US" dirty="0" smtClean="0"/>
              <a:t> de </a:t>
            </a:r>
            <a:r>
              <a:rPr lang="en-US" dirty="0" err="1" smtClean="0"/>
              <a:t>servicio</a:t>
            </a:r>
            <a:r>
              <a:rPr lang="en-US" dirty="0" smtClean="0"/>
              <a:t> y ser </a:t>
            </a:r>
            <a:r>
              <a:rPr lang="en-US" dirty="0" err="1" smtClean="0"/>
              <a:t>responsable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necesidades</a:t>
            </a:r>
            <a:r>
              <a:rPr lang="en-US" dirty="0" smtClean="0"/>
              <a:t> de los </a:t>
            </a:r>
            <a:r>
              <a:rPr lang="en-US" dirty="0" err="1" smtClean="0"/>
              <a:t>clientes</a:t>
            </a:r>
            <a:r>
              <a:rPr lang="en-US" dirty="0" smtClean="0"/>
              <a:t>.</a:t>
            </a:r>
          </a:p>
          <a:p>
            <a:pPr marL="514350" indent="-514350">
              <a:buSzPct val="75000"/>
              <a:buFont typeface="Wingdings" pitchFamily="2" charset="2"/>
              <a:buChar char="Ø"/>
            </a:pPr>
            <a:r>
              <a:rPr lang="en-US" dirty="0" err="1" smtClean="0"/>
              <a:t>Necesidad</a:t>
            </a:r>
            <a:r>
              <a:rPr lang="en-US" dirty="0" smtClean="0"/>
              <a:t> de </a:t>
            </a:r>
            <a:r>
              <a:rPr lang="en-US" dirty="0" err="1" smtClean="0"/>
              <a:t>proveer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compensación</a:t>
            </a:r>
            <a:r>
              <a:rPr lang="en-US" dirty="0" smtClean="0"/>
              <a:t> </a:t>
            </a:r>
            <a:r>
              <a:rPr lang="en-US" dirty="0" err="1" smtClean="0"/>
              <a:t>adecuada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la </a:t>
            </a:r>
            <a:r>
              <a:rPr lang="en-US" dirty="0" err="1" smtClean="0"/>
              <a:t>gente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mantenga</a:t>
            </a:r>
            <a:r>
              <a:rPr lang="en-US" dirty="0" smtClean="0"/>
              <a:t> y </a:t>
            </a:r>
            <a:r>
              <a:rPr lang="en-US" dirty="0" err="1" smtClean="0"/>
              <a:t>desarrolle</a:t>
            </a:r>
            <a:r>
              <a:rPr lang="en-US" dirty="0" smtClean="0"/>
              <a:t> el </a:t>
            </a:r>
            <a:r>
              <a:rPr lang="en-US" dirty="0" err="1" smtClean="0"/>
              <a:t>sistema</a:t>
            </a:r>
            <a:r>
              <a:rPr lang="en-US" dirty="0" smtClean="0"/>
              <a:t>.</a:t>
            </a:r>
          </a:p>
          <a:p>
            <a:pPr marL="514350" indent="-514350">
              <a:buSzPct val="75000"/>
              <a:buFont typeface="Wingdings" pitchFamily="2" charset="2"/>
              <a:buChar char="Ø"/>
            </a:pPr>
            <a:r>
              <a:rPr lang="en-US" dirty="0" smtClean="0"/>
              <a:t>No </a:t>
            </a:r>
            <a:r>
              <a:rPr lang="en-US" dirty="0" err="1" smtClean="0"/>
              <a:t>debería</a:t>
            </a:r>
            <a:r>
              <a:rPr lang="en-US" dirty="0" smtClean="0"/>
              <a:t> </a:t>
            </a:r>
            <a:r>
              <a:rPr lang="en-US" dirty="0" err="1" smtClean="0"/>
              <a:t>confiar</a:t>
            </a:r>
            <a:r>
              <a:rPr lang="en-US" dirty="0" smtClean="0"/>
              <a:t> </a:t>
            </a:r>
            <a:r>
              <a:rPr lang="en-US" dirty="0" err="1" smtClean="0"/>
              <a:t>demasiado</a:t>
            </a:r>
            <a:r>
              <a:rPr lang="en-US" dirty="0" smtClean="0"/>
              <a:t> en la labor </a:t>
            </a:r>
            <a:r>
              <a:rPr lang="en-US" dirty="0" err="1" smtClean="0"/>
              <a:t>voluntaria</a:t>
            </a:r>
            <a:r>
              <a:rPr lang="en-US" dirty="0" smtClean="0"/>
              <a:t>.</a:t>
            </a:r>
          </a:p>
          <a:p>
            <a:pPr marL="514350" indent="-514350">
              <a:buSzPct val="75000"/>
              <a:buFont typeface="Wingdings" pitchFamily="2" charset="2"/>
              <a:buChar char="Ø"/>
            </a:pPr>
            <a:r>
              <a:rPr lang="en-US" dirty="0" err="1" smtClean="0"/>
              <a:t>Apertura</a:t>
            </a:r>
            <a:r>
              <a:rPr lang="en-US" dirty="0" smtClean="0"/>
              <a:t> </a:t>
            </a:r>
            <a:r>
              <a:rPr lang="en-US" dirty="0" err="1" smtClean="0"/>
              <a:t>máxima</a:t>
            </a:r>
            <a:r>
              <a:rPr lang="en-US" dirty="0" smtClean="0"/>
              <a:t>, </a:t>
            </a:r>
            <a:r>
              <a:rPr lang="en-US" dirty="0" err="1" smtClean="0"/>
              <a:t>Transparencia</a:t>
            </a:r>
            <a:r>
              <a:rPr lang="en-US" dirty="0" smtClean="0"/>
              <a:t>, y </a:t>
            </a:r>
            <a:r>
              <a:rPr lang="en-US" dirty="0" err="1" smtClean="0"/>
              <a:t>Contabilidad</a:t>
            </a:r>
            <a:endParaRPr lang="en-US" dirty="0" smtClean="0"/>
          </a:p>
        </p:txBody>
      </p:sp>
      <p:sp>
        <p:nvSpPr>
          <p:cNvPr id="30723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D8426C79-ED7C-4C3C-8FC6-2EE3BDEDEF3C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072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30725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6C90BC39-4C90-4890-9185-FCE0556F006F}" type="slidenum">
              <a:rPr lang="en-US" altLang="en-AU">
                <a:latin typeface="Arial" pitchFamily="34" charset="0"/>
              </a:rPr>
              <a:pPr/>
              <a:t>21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solidFill>
                  <a:srgbClr val="FF3300"/>
                </a:solidFill>
              </a:rPr>
              <a:t>Administración</a:t>
            </a:r>
            <a:endParaRPr lang="en-US" dirty="0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9438" indent="-469900" fontAlgn="auto">
              <a:spcBef>
                <a:spcPts val="600"/>
              </a:spcBef>
              <a:spcAft>
                <a:spcPts val="600"/>
              </a:spcAft>
              <a:buSzPct val="75000"/>
              <a:buFont typeface="Wingdings" pitchFamily="2" charset="2"/>
              <a:buChar char="Ø"/>
              <a:defRPr/>
            </a:pPr>
            <a:r>
              <a:rPr lang="en-US" sz="2800" dirty="0" err="1" smtClean="0"/>
              <a:t>Necesidad</a:t>
            </a:r>
            <a:r>
              <a:rPr lang="en-US" sz="2800" dirty="0" smtClean="0"/>
              <a:t> de </a:t>
            </a:r>
            <a:r>
              <a:rPr lang="en-US" sz="2800" dirty="0" err="1" smtClean="0"/>
              <a:t>tener</a:t>
            </a:r>
            <a:r>
              <a:rPr lang="en-US" sz="2800" dirty="0" smtClean="0"/>
              <a:t> capital </a:t>
            </a:r>
            <a:r>
              <a:rPr lang="en-US" sz="2800" dirty="0" err="1" smtClean="0"/>
              <a:t>adecuado</a:t>
            </a:r>
            <a:r>
              <a:rPr lang="en-US" sz="2800" dirty="0" smtClean="0"/>
              <a:t> </a:t>
            </a:r>
            <a:r>
              <a:rPr lang="en-US" sz="2800" dirty="0" err="1" smtClean="0"/>
              <a:t>para</a:t>
            </a:r>
            <a:r>
              <a:rPr lang="en-US" sz="2800" dirty="0" smtClean="0"/>
              <a:t> </a:t>
            </a:r>
            <a:r>
              <a:rPr lang="en-US" sz="2800" dirty="0" err="1" smtClean="0"/>
              <a:t>empezar</a:t>
            </a:r>
            <a:r>
              <a:rPr lang="en-US" sz="2800" dirty="0" smtClean="0"/>
              <a:t>.</a:t>
            </a:r>
          </a:p>
          <a:p>
            <a:pPr marL="579438" indent="-469900" fontAlgn="auto">
              <a:spcBef>
                <a:spcPts val="600"/>
              </a:spcBef>
              <a:spcAft>
                <a:spcPts val="600"/>
              </a:spcAft>
              <a:buSzPct val="75000"/>
              <a:buFont typeface="Wingdings" pitchFamily="2" charset="2"/>
              <a:buChar char="Ø"/>
              <a:defRPr/>
            </a:pPr>
            <a:r>
              <a:rPr lang="en-US" sz="2800" dirty="0" err="1" smtClean="0"/>
              <a:t>Necesidad</a:t>
            </a:r>
            <a:r>
              <a:rPr lang="en-US" sz="2800" dirty="0" smtClean="0"/>
              <a:t> de </a:t>
            </a:r>
            <a:r>
              <a:rPr lang="en-US" sz="2800" dirty="0" err="1" smtClean="0"/>
              <a:t>generar</a:t>
            </a:r>
            <a:r>
              <a:rPr lang="en-US" sz="2800" dirty="0" smtClean="0"/>
              <a:t> </a:t>
            </a:r>
            <a:r>
              <a:rPr lang="en-US" sz="2800" dirty="0" err="1" smtClean="0"/>
              <a:t>suficientes</a:t>
            </a:r>
            <a:r>
              <a:rPr lang="en-US" sz="2800" dirty="0" smtClean="0"/>
              <a:t> </a:t>
            </a:r>
            <a:r>
              <a:rPr lang="en-US" sz="2800" dirty="0" err="1" smtClean="0"/>
              <a:t>ingresos</a:t>
            </a:r>
            <a:r>
              <a:rPr lang="en-US" sz="2800" dirty="0" smtClean="0"/>
              <a:t> </a:t>
            </a:r>
            <a:r>
              <a:rPr lang="en-US" sz="2800" dirty="0" err="1" smtClean="0"/>
              <a:t>para</a:t>
            </a:r>
            <a:r>
              <a:rPr lang="en-US" sz="2800" dirty="0" smtClean="0"/>
              <a:t> </a:t>
            </a:r>
            <a:r>
              <a:rPr lang="en-US" sz="2800" dirty="0" err="1" smtClean="0"/>
              <a:t>cubrir</a:t>
            </a:r>
            <a:r>
              <a:rPr lang="en-US" sz="2800" dirty="0" smtClean="0"/>
              <a:t> los </a:t>
            </a:r>
            <a:r>
              <a:rPr lang="en-US" sz="2800" dirty="0" err="1" smtClean="0"/>
              <a:t>costos</a:t>
            </a:r>
            <a:r>
              <a:rPr lang="en-US" sz="2800" dirty="0" smtClean="0"/>
              <a:t> de </a:t>
            </a:r>
            <a:r>
              <a:rPr lang="en-US" sz="2800" dirty="0" err="1" smtClean="0"/>
              <a:t>operación</a:t>
            </a:r>
            <a:r>
              <a:rPr lang="en-US" sz="2800" dirty="0" smtClean="0"/>
              <a:t>, </a:t>
            </a:r>
            <a:r>
              <a:rPr lang="en-US" sz="2800" dirty="0" err="1" smtClean="0"/>
              <a:t>incluyendo</a:t>
            </a:r>
            <a:r>
              <a:rPr lang="en-US" sz="2800" dirty="0" smtClean="0"/>
              <a:t> </a:t>
            </a:r>
            <a:r>
              <a:rPr lang="en-US" sz="2800" dirty="0" err="1" smtClean="0"/>
              <a:t>una</a:t>
            </a:r>
            <a:endParaRPr lang="en-US" sz="2800" dirty="0" smtClean="0"/>
          </a:p>
          <a:p>
            <a:pPr marL="579438" indent="-469900" fontAlgn="auto">
              <a:spcBef>
                <a:spcPts val="600"/>
              </a:spcBef>
              <a:spcAft>
                <a:spcPts val="600"/>
              </a:spcAft>
              <a:buSzPct val="75000"/>
              <a:buFont typeface="Wingdings" pitchFamily="2" charset="2"/>
              <a:buChar char="Ø"/>
              <a:defRPr/>
            </a:pPr>
            <a:r>
              <a:rPr lang="en-US" sz="2800" dirty="0" err="1" smtClean="0"/>
              <a:t>Cuenta</a:t>
            </a:r>
            <a:r>
              <a:rPr lang="en-US" sz="2800" dirty="0" smtClean="0"/>
              <a:t> de </a:t>
            </a:r>
            <a:r>
              <a:rPr lang="en-US" sz="2800" dirty="0" err="1" smtClean="0"/>
              <a:t>reserva</a:t>
            </a:r>
            <a:r>
              <a:rPr lang="en-US" sz="2800" dirty="0" smtClean="0"/>
              <a:t> </a:t>
            </a:r>
            <a:r>
              <a:rPr lang="en-US" sz="2800" dirty="0" err="1" smtClean="0"/>
              <a:t>para</a:t>
            </a:r>
            <a:r>
              <a:rPr lang="en-US" sz="2800" dirty="0" smtClean="0"/>
              <a:t> “</a:t>
            </a:r>
            <a:r>
              <a:rPr lang="en-US" sz="2800" dirty="0" err="1" smtClean="0"/>
              <a:t>deudas</a:t>
            </a:r>
            <a:r>
              <a:rPr lang="en-US" sz="2800" dirty="0" smtClean="0"/>
              <a:t> </a:t>
            </a:r>
            <a:r>
              <a:rPr lang="en-US" sz="2800" dirty="0" err="1" smtClean="0"/>
              <a:t>malas</a:t>
            </a:r>
            <a:r>
              <a:rPr lang="en-US" sz="2800" dirty="0" smtClean="0"/>
              <a:t>.”</a:t>
            </a:r>
          </a:p>
          <a:p>
            <a:pPr marL="365760" indent="-256032" fontAlgn="auto">
              <a:spcBef>
                <a:spcPts val="600"/>
              </a:spcBef>
              <a:spcAft>
                <a:spcPts val="600"/>
              </a:spcAft>
              <a:buFont typeface="Wingdings 3"/>
              <a:buNone/>
              <a:defRPr/>
            </a:pPr>
            <a:endParaRPr lang="en-US" sz="1400" dirty="0" smtClean="0"/>
          </a:p>
          <a:p>
            <a:pPr marL="365760" indent="-256032" fontAlgn="auto">
              <a:spcBef>
                <a:spcPts val="600"/>
              </a:spcBef>
              <a:spcAft>
                <a:spcPts val="600"/>
              </a:spcAft>
              <a:buFont typeface="Wingdings 3"/>
              <a:buNone/>
              <a:defRPr/>
            </a:pPr>
            <a:r>
              <a:rPr lang="en-US" sz="2800" dirty="0" smtClean="0"/>
              <a:t>Fuentes de </a:t>
            </a:r>
            <a:r>
              <a:rPr lang="en-US" sz="2800" dirty="0" err="1" smtClean="0"/>
              <a:t>ingresos</a:t>
            </a:r>
            <a:r>
              <a:rPr lang="en-US" sz="2800" dirty="0" smtClean="0"/>
              <a:t>:</a:t>
            </a:r>
          </a:p>
          <a:p>
            <a:pPr marL="621792" lvl="1" fontAlgn="auto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400" dirty="0" err="1" smtClean="0"/>
              <a:t>Transacciones</a:t>
            </a:r>
            <a:r>
              <a:rPr lang="en-US" sz="2400" dirty="0" smtClean="0"/>
              <a:t>, Propaganda, y </a:t>
            </a:r>
            <a:r>
              <a:rPr lang="en-US" sz="2400" b="1" dirty="0" err="1" smtClean="0"/>
              <a:t>cuotas</a:t>
            </a:r>
            <a:r>
              <a:rPr lang="en-US" sz="2400" dirty="0" smtClean="0"/>
              <a:t> </a:t>
            </a:r>
            <a:r>
              <a:rPr lang="en-US" sz="2400" dirty="0" err="1" smtClean="0"/>
              <a:t>por</a:t>
            </a:r>
            <a:r>
              <a:rPr lang="en-US" sz="2400" dirty="0" smtClean="0"/>
              <a:t> </a:t>
            </a:r>
            <a:r>
              <a:rPr lang="en-US" sz="2400" dirty="0" err="1" smtClean="0"/>
              <a:t>transacciones</a:t>
            </a:r>
            <a:endParaRPr lang="en-US" sz="2400" b="1" dirty="0" smtClean="0"/>
          </a:p>
        </p:txBody>
      </p:sp>
      <p:sp>
        <p:nvSpPr>
          <p:cNvPr id="31747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2E8AC64F-771E-4EF3-AE3D-1934E4A2E484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1748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3174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F73999D9-96E4-45B4-8D5C-BA0D425670ED}" type="slidenum">
              <a:rPr lang="en-US" altLang="en-AU">
                <a:latin typeface="Arial" pitchFamily="34" charset="0"/>
              </a:rPr>
              <a:pPr/>
              <a:t>22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solidFill>
                  <a:srgbClr val="006600"/>
                </a:solidFill>
              </a:rPr>
              <a:t>Financiamiento</a:t>
            </a:r>
            <a:endParaRPr lang="en-US" dirty="0" smtClean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347663" fontAlgn="auto">
              <a:spcBef>
                <a:spcPts val="0"/>
              </a:spcBef>
              <a:spcAft>
                <a:spcPts val="0"/>
              </a:spcAft>
              <a:buSzPct val="75000"/>
              <a:buFont typeface="Wingdings" pitchFamily="2" charset="2"/>
              <a:buChar char="Ø"/>
              <a:defRPr/>
            </a:pPr>
            <a:r>
              <a:rPr lang="en-US" sz="2600" dirty="0" err="1" smtClean="0"/>
              <a:t>Necesita</a:t>
            </a:r>
            <a:r>
              <a:rPr lang="en-US" sz="2600" dirty="0" smtClean="0"/>
              <a:t> ser parte de la </a:t>
            </a:r>
            <a:r>
              <a:rPr lang="en-US" sz="2600" dirty="0" err="1" smtClean="0"/>
              <a:t>vía</a:t>
            </a:r>
            <a:r>
              <a:rPr lang="en-US" sz="2600" dirty="0" smtClean="0"/>
              <a:t> </a:t>
            </a:r>
            <a:r>
              <a:rPr lang="en-US" sz="2600" dirty="0" err="1" smtClean="0"/>
              <a:t>económica</a:t>
            </a:r>
            <a:r>
              <a:rPr lang="en-US" sz="2600" dirty="0" smtClean="0"/>
              <a:t> principal de la </a:t>
            </a:r>
            <a:r>
              <a:rPr lang="en-US" sz="2600" dirty="0" err="1" smtClean="0"/>
              <a:t>comunidad</a:t>
            </a:r>
            <a:r>
              <a:rPr lang="en-US" sz="2600" dirty="0" smtClean="0"/>
              <a:t>. </a:t>
            </a:r>
            <a:r>
              <a:rPr lang="en-US" sz="2600" dirty="0" err="1" smtClean="0"/>
              <a:t>Núcleo</a:t>
            </a:r>
            <a:r>
              <a:rPr lang="en-US" sz="2600" dirty="0" smtClean="0"/>
              <a:t> de </a:t>
            </a:r>
            <a:r>
              <a:rPr lang="en-US" sz="2600" dirty="0" err="1" smtClean="0"/>
              <a:t>pequeñas</a:t>
            </a:r>
            <a:r>
              <a:rPr lang="en-US" sz="2600" dirty="0" smtClean="0"/>
              <a:t> y </a:t>
            </a:r>
            <a:r>
              <a:rPr lang="en-US" sz="2600" dirty="0" err="1" smtClean="0"/>
              <a:t>medianas</a:t>
            </a:r>
            <a:r>
              <a:rPr lang="en-US" sz="2600" dirty="0" smtClean="0"/>
              <a:t> </a:t>
            </a:r>
            <a:r>
              <a:rPr lang="en-US" sz="2600" dirty="0" err="1" smtClean="0"/>
              <a:t>empresas</a:t>
            </a:r>
            <a:endParaRPr lang="en-US" sz="2600" dirty="0" smtClean="0"/>
          </a:p>
          <a:p>
            <a:pPr marL="457200" indent="-347663" fontAlgn="auto">
              <a:spcBef>
                <a:spcPts val="0"/>
              </a:spcBef>
              <a:spcAft>
                <a:spcPts val="0"/>
              </a:spcAft>
              <a:buSzPct val="75000"/>
              <a:buFont typeface="Wingdings" pitchFamily="2" charset="2"/>
              <a:buChar char="Ø"/>
              <a:defRPr/>
            </a:pPr>
            <a:r>
              <a:rPr lang="en-US" sz="2600" dirty="0" err="1" smtClean="0"/>
              <a:t>Necesita</a:t>
            </a:r>
            <a:r>
              <a:rPr lang="en-US" sz="2600" dirty="0" smtClean="0"/>
              <a:t> </a:t>
            </a:r>
            <a:r>
              <a:rPr lang="en-US" sz="2600" dirty="0" err="1" smtClean="0"/>
              <a:t>alcanzar</a:t>
            </a:r>
            <a:r>
              <a:rPr lang="en-US" sz="2600" dirty="0" smtClean="0"/>
              <a:t> </a:t>
            </a:r>
            <a:r>
              <a:rPr lang="en-US" sz="2600" dirty="0" err="1" smtClean="0"/>
              <a:t>una</a:t>
            </a:r>
            <a:r>
              <a:rPr lang="en-US" sz="2600" dirty="0" smtClean="0"/>
              <a:t> </a:t>
            </a:r>
            <a:r>
              <a:rPr lang="en-US" sz="2600" dirty="0" err="1" smtClean="0"/>
              <a:t>masa</a:t>
            </a:r>
            <a:r>
              <a:rPr lang="en-US" sz="2600" dirty="0" smtClean="0"/>
              <a:t> </a:t>
            </a:r>
            <a:r>
              <a:rPr lang="en-US" sz="2600" dirty="0" err="1" smtClean="0"/>
              <a:t>crítica</a:t>
            </a:r>
            <a:endParaRPr lang="en-US" sz="2600" dirty="0" smtClean="0"/>
          </a:p>
          <a:p>
            <a:pPr marL="746125" lvl="1" indent="-354013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600" b="1" dirty="0" smtClean="0">
                <a:solidFill>
                  <a:srgbClr val="993300"/>
                </a:solidFill>
              </a:rPr>
              <a:t>ESCALA</a:t>
            </a:r>
            <a:r>
              <a:rPr lang="en-US" sz="2600" dirty="0" smtClean="0"/>
              <a:t> – </a:t>
            </a:r>
            <a:r>
              <a:rPr lang="en-US" sz="2600" dirty="0" err="1" smtClean="0"/>
              <a:t>suficientemente</a:t>
            </a:r>
            <a:r>
              <a:rPr lang="en-US" sz="2600" dirty="0" smtClean="0"/>
              <a:t> </a:t>
            </a:r>
            <a:r>
              <a:rPr lang="en-US" sz="2600" dirty="0" err="1" smtClean="0"/>
              <a:t>grande</a:t>
            </a:r>
            <a:r>
              <a:rPr lang="en-US" sz="2600" dirty="0" smtClean="0"/>
              <a:t> </a:t>
            </a:r>
            <a:r>
              <a:rPr lang="en-US" sz="2600" dirty="0" err="1" smtClean="0"/>
              <a:t>para</a:t>
            </a:r>
            <a:r>
              <a:rPr lang="en-US" sz="2600" dirty="0" smtClean="0"/>
              <a:t> </a:t>
            </a:r>
            <a:r>
              <a:rPr lang="en-US" sz="2600" dirty="0" err="1" smtClean="0"/>
              <a:t>proveer</a:t>
            </a:r>
            <a:r>
              <a:rPr lang="en-US" sz="2600" dirty="0" smtClean="0"/>
              <a:t> a los </a:t>
            </a:r>
            <a:r>
              <a:rPr lang="en-US" sz="2600" dirty="0" err="1" smtClean="0"/>
              <a:t>miembros</a:t>
            </a:r>
            <a:r>
              <a:rPr lang="en-US" sz="2600" dirty="0" smtClean="0"/>
              <a:t>/</a:t>
            </a:r>
            <a:r>
              <a:rPr lang="en-US" sz="2600" dirty="0" err="1" smtClean="0"/>
              <a:t>usuarios</a:t>
            </a:r>
            <a:r>
              <a:rPr lang="en-US" sz="2600" dirty="0" smtClean="0"/>
              <a:t> con </a:t>
            </a:r>
            <a:r>
              <a:rPr lang="en-US" sz="2600" dirty="0" err="1" smtClean="0"/>
              <a:t>una</a:t>
            </a:r>
            <a:r>
              <a:rPr lang="en-US" sz="2600" dirty="0" smtClean="0"/>
              <a:t> </a:t>
            </a:r>
            <a:r>
              <a:rPr lang="en-US" sz="2600" dirty="0" err="1" smtClean="0"/>
              <a:t>cantidad</a:t>
            </a:r>
            <a:r>
              <a:rPr lang="en-US" sz="2600" dirty="0" smtClean="0"/>
              <a:t> </a:t>
            </a:r>
            <a:r>
              <a:rPr lang="en-US" sz="2600" dirty="0" err="1" smtClean="0"/>
              <a:t>significativa</a:t>
            </a:r>
            <a:r>
              <a:rPr lang="en-US" sz="2600" dirty="0" smtClean="0"/>
              <a:t> de </a:t>
            </a:r>
            <a:r>
              <a:rPr lang="en-US" sz="2600" dirty="0" err="1" smtClean="0"/>
              <a:t>oportunidades</a:t>
            </a:r>
            <a:r>
              <a:rPr lang="en-US" sz="2600" dirty="0" smtClean="0"/>
              <a:t> </a:t>
            </a:r>
            <a:r>
              <a:rPr lang="en-US" sz="2600" dirty="0" err="1" smtClean="0"/>
              <a:t>para</a:t>
            </a:r>
            <a:r>
              <a:rPr lang="en-US" sz="2600" dirty="0" smtClean="0"/>
              <a:t> </a:t>
            </a:r>
            <a:r>
              <a:rPr lang="en-US" sz="2600" dirty="0" err="1" smtClean="0"/>
              <a:t>comprar</a:t>
            </a:r>
            <a:r>
              <a:rPr lang="en-US" sz="2600" dirty="0" smtClean="0"/>
              <a:t> </a:t>
            </a:r>
          </a:p>
          <a:p>
            <a:pPr marL="746125" lvl="1" indent="-354013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600" b="1" spc="600" dirty="0" smtClean="0">
                <a:solidFill>
                  <a:srgbClr val="993300"/>
                </a:solidFill>
              </a:rPr>
              <a:t>EXTENSION</a:t>
            </a:r>
            <a:r>
              <a:rPr lang="en-US" sz="2600" dirty="0" smtClean="0"/>
              <a:t> – </a:t>
            </a:r>
            <a:r>
              <a:rPr lang="en-US" sz="2600" dirty="0" err="1" smtClean="0"/>
              <a:t>rango</a:t>
            </a:r>
            <a:r>
              <a:rPr lang="en-US" sz="2600" dirty="0" smtClean="0"/>
              <a:t> </a:t>
            </a:r>
            <a:r>
              <a:rPr lang="en-US" sz="2600" dirty="0" err="1" smtClean="0"/>
              <a:t>amplio</a:t>
            </a:r>
            <a:r>
              <a:rPr lang="en-US" sz="2600" dirty="0" smtClean="0"/>
              <a:t> de </a:t>
            </a:r>
            <a:r>
              <a:rPr lang="en-US" sz="2600" dirty="0" err="1" smtClean="0"/>
              <a:t>bienes</a:t>
            </a:r>
            <a:r>
              <a:rPr lang="en-US" sz="2600" dirty="0" smtClean="0"/>
              <a:t> y </a:t>
            </a:r>
            <a:r>
              <a:rPr lang="en-US" sz="2600" dirty="0" err="1" smtClean="0"/>
              <a:t>servicios</a:t>
            </a:r>
            <a:r>
              <a:rPr lang="en-US" sz="2600" dirty="0" smtClean="0"/>
              <a:t> </a:t>
            </a:r>
            <a:r>
              <a:rPr lang="en-US" sz="2600" dirty="0" err="1" smtClean="0"/>
              <a:t>disponibles</a:t>
            </a:r>
            <a:endParaRPr lang="en-US" sz="2600" dirty="0" smtClean="0"/>
          </a:p>
          <a:p>
            <a:pPr marL="457200" indent="-347663" fontAlgn="auto">
              <a:spcBef>
                <a:spcPts val="0"/>
              </a:spcBef>
              <a:spcAft>
                <a:spcPts val="0"/>
              </a:spcAft>
              <a:buSzPct val="75000"/>
              <a:buFont typeface="Wingdings" pitchFamily="2" charset="2"/>
              <a:buChar char="Ø"/>
              <a:defRPr/>
            </a:pPr>
            <a:r>
              <a:rPr lang="en-US" sz="2600" dirty="0" err="1" smtClean="0"/>
              <a:t>Necesita</a:t>
            </a:r>
            <a:r>
              <a:rPr lang="en-US" sz="2600" dirty="0" smtClean="0"/>
              <a:t> </a:t>
            </a:r>
            <a:r>
              <a:rPr lang="en-US" sz="2600" dirty="0" err="1" smtClean="0"/>
              <a:t>incluir</a:t>
            </a:r>
            <a:r>
              <a:rPr lang="en-US" sz="2600" dirty="0" smtClean="0"/>
              <a:t> a </a:t>
            </a:r>
            <a:r>
              <a:rPr lang="en-US" sz="2600" dirty="0" err="1" smtClean="0"/>
              <a:t>todos</a:t>
            </a:r>
            <a:r>
              <a:rPr lang="en-US" sz="2600" dirty="0" smtClean="0"/>
              <a:t> los </a:t>
            </a:r>
            <a:r>
              <a:rPr lang="en-US" sz="2600" dirty="0" err="1" smtClean="0"/>
              <a:t>niveles</a:t>
            </a:r>
            <a:r>
              <a:rPr lang="en-US" sz="2600" dirty="0" smtClean="0"/>
              <a:t> de la </a:t>
            </a:r>
            <a:r>
              <a:rPr lang="en-US" sz="2600" dirty="0" err="1" smtClean="0"/>
              <a:t>cadena</a:t>
            </a:r>
            <a:r>
              <a:rPr lang="en-US" sz="2600" dirty="0" smtClean="0"/>
              <a:t> de </a:t>
            </a:r>
            <a:r>
              <a:rPr lang="en-US" sz="2600" dirty="0" err="1" smtClean="0"/>
              <a:t>suministro</a:t>
            </a:r>
            <a:endParaRPr lang="en-US" sz="2600" dirty="0" smtClean="0"/>
          </a:p>
        </p:txBody>
      </p:sp>
      <p:sp>
        <p:nvSpPr>
          <p:cNvPr id="32771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9A446422-8D04-4A34-B96A-C9C8BA11A2CB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2772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3277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9100FB23-FB6F-4B3A-AD1D-CED1B841DFBE}" type="slidenum">
              <a:rPr lang="en-US" altLang="en-AU">
                <a:latin typeface="Arial" pitchFamily="34" charset="0"/>
              </a:rPr>
              <a:pPr/>
              <a:t>23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err="1" smtClean="0">
                <a:solidFill>
                  <a:srgbClr val="993300"/>
                </a:solidFill>
              </a:rPr>
              <a:t>Implementación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r>
              <a:rPr lang="en-US" sz="3600" dirty="0" err="1" smtClean="0"/>
              <a:t>Factores</a:t>
            </a:r>
            <a:r>
              <a:rPr lang="en-US" sz="3600" dirty="0" smtClean="0"/>
              <a:t> </a:t>
            </a:r>
            <a:r>
              <a:rPr lang="en-US" sz="3600" dirty="0" err="1" smtClean="0"/>
              <a:t>Exitosos</a:t>
            </a:r>
            <a:endParaRPr lang="en-US" sz="3600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Date Placeholder 21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C0FF411B-AA13-4C63-B228-C0D9A2BD85F3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B700711D-4093-42D5-B64C-6C1CA584F01B}" type="slidenum">
              <a:rPr lang="en-US">
                <a:latin typeface="Arial" pitchFamily="34" charset="0"/>
              </a:rPr>
              <a:pPr/>
              <a:t>24</a:t>
            </a:fld>
            <a:endParaRPr lang="en-US">
              <a:latin typeface="Arial" pitchFamily="34" charset="0"/>
            </a:endParaRPr>
          </a:p>
        </p:txBody>
      </p:sp>
      <p:sp>
        <p:nvSpPr>
          <p:cNvPr id="155662" name="Line 14"/>
          <p:cNvSpPr>
            <a:spLocks noChangeShapeType="1"/>
          </p:cNvSpPr>
          <p:nvPr/>
        </p:nvSpPr>
        <p:spPr bwMode="auto">
          <a:xfrm>
            <a:off x="2209800" y="4953000"/>
            <a:ext cx="914400" cy="1066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5663" name="Line 15"/>
          <p:cNvSpPr>
            <a:spLocks noChangeShapeType="1"/>
          </p:cNvSpPr>
          <p:nvPr/>
        </p:nvSpPr>
        <p:spPr bwMode="auto">
          <a:xfrm flipV="1">
            <a:off x="5867400" y="5105400"/>
            <a:ext cx="1066800" cy="914400"/>
          </a:xfrm>
          <a:prstGeom prst="line">
            <a:avLst/>
          </a:prstGeom>
          <a:noFill/>
          <a:ln w="76200">
            <a:solidFill>
              <a:srgbClr val="33CC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5665" name="Line 17"/>
          <p:cNvSpPr>
            <a:spLocks noChangeShapeType="1"/>
          </p:cNvSpPr>
          <p:nvPr/>
        </p:nvSpPr>
        <p:spPr bwMode="auto">
          <a:xfrm flipH="1">
            <a:off x="6553200" y="2438400"/>
            <a:ext cx="0" cy="1066800"/>
          </a:xfrm>
          <a:prstGeom prst="line">
            <a:avLst/>
          </a:prstGeom>
          <a:noFill/>
          <a:ln w="76200">
            <a:solidFill>
              <a:srgbClr val="33CC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5667" name="Line 19"/>
          <p:cNvSpPr>
            <a:spLocks noChangeShapeType="1"/>
          </p:cNvSpPr>
          <p:nvPr/>
        </p:nvSpPr>
        <p:spPr bwMode="auto">
          <a:xfrm>
            <a:off x="3505200" y="2362200"/>
            <a:ext cx="2362200" cy="1143000"/>
          </a:xfrm>
          <a:prstGeom prst="line">
            <a:avLst/>
          </a:prstGeom>
          <a:noFill/>
          <a:ln w="76200">
            <a:solidFill>
              <a:srgbClr val="33CC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00" name="AutoShape 2"/>
          <p:cNvSpPr>
            <a:spLocks noChangeArrowheads="1"/>
          </p:cNvSpPr>
          <p:nvPr/>
        </p:nvSpPr>
        <p:spPr bwMode="auto">
          <a:xfrm>
            <a:off x="1219200" y="1143000"/>
            <a:ext cx="2286000" cy="12954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Rectangle 3"/>
          <p:cNvSpPr>
            <a:spLocks noChangeArrowheads="1"/>
          </p:cNvSpPr>
          <p:nvPr/>
        </p:nvSpPr>
        <p:spPr bwMode="auto">
          <a:xfrm>
            <a:off x="5943600" y="1219200"/>
            <a:ext cx="2286000" cy="1219200"/>
          </a:xfrm>
          <a:prstGeom prst="rect">
            <a:avLst/>
          </a:prstGeom>
          <a:solidFill>
            <a:srgbClr val="33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Oval 4"/>
          <p:cNvSpPr>
            <a:spLocks noChangeArrowheads="1"/>
          </p:cNvSpPr>
          <p:nvPr/>
        </p:nvSpPr>
        <p:spPr bwMode="auto">
          <a:xfrm>
            <a:off x="1143000" y="3505200"/>
            <a:ext cx="2438400" cy="1524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3" name="AutoShape 5"/>
          <p:cNvSpPr>
            <a:spLocks noChangeArrowheads="1"/>
          </p:cNvSpPr>
          <p:nvPr/>
        </p:nvSpPr>
        <p:spPr bwMode="auto">
          <a:xfrm>
            <a:off x="5943600" y="3505200"/>
            <a:ext cx="2209800" cy="1600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4" name="AutoShape 6"/>
          <p:cNvSpPr>
            <a:spLocks noChangeArrowheads="1"/>
          </p:cNvSpPr>
          <p:nvPr/>
        </p:nvSpPr>
        <p:spPr bwMode="auto">
          <a:xfrm>
            <a:off x="3124200" y="5334000"/>
            <a:ext cx="2819400" cy="1219200"/>
          </a:xfrm>
          <a:prstGeom prst="plus">
            <a:avLst>
              <a:gd name="adj" fmla="val 25000"/>
            </a:avLst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5" name="Text Box 7"/>
          <p:cNvSpPr txBox="1">
            <a:spLocks noChangeArrowheads="1"/>
          </p:cNvSpPr>
          <p:nvPr/>
        </p:nvSpPr>
        <p:spPr bwMode="auto">
          <a:xfrm>
            <a:off x="6019800" y="1524000"/>
            <a:ext cx="2133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err="1" smtClean="0">
                <a:solidFill>
                  <a:srgbClr val="6600CC"/>
                </a:solidFill>
                <a:latin typeface="Arial Black" pitchFamily="34" charset="0"/>
              </a:rPr>
              <a:t>Vendedores</a:t>
            </a:r>
            <a:r>
              <a:rPr lang="en-US" dirty="0" smtClean="0">
                <a:solidFill>
                  <a:srgbClr val="6600CC"/>
                </a:solidFill>
                <a:latin typeface="Arial Black" pitchFamily="34" charset="0"/>
              </a:rPr>
              <a:t> al </a:t>
            </a:r>
            <a:r>
              <a:rPr lang="en-US" dirty="0" err="1" smtClean="0">
                <a:solidFill>
                  <a:srgbClr val="6600CC"/>
                </a:solidFill>
                <a:latin typeface="Arial Black" pitchFamily="34" charset="0"/>
              </a:rPr>
              <a:t>por</a:t>
            </a:r>
            <a:r>
              <a:rPr lang="en-US" dirty="0" smtClean="0">
                <a:solidFill>
                  <a:srgbClr val="6600CC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6600CC"/>
                </a:solidFill>
                <a:latin typeface="Arial Black" pitchFamily="34" charset="0"/>
              </a:rPr>
              <a:t>menor</a:t>
            </a:r>
            <a:endParaRPr lang="en-US" dirty="0">
              <a:solidFill>
                <a:srgbClr val="6600CC"/>
              </a:solidFill>
              <a:latin typeface="Arial Black" pitchFamily="34" charset="0"/>
            </a:endParaRPr>
          </a:p>
        </p:txBody>
      </p:sp>
      <p:sp>
        <p:nvSpPr>
          <p:cNvPr id="33806" name="Text Box 8"/>
          <p:cNvSpPr txBox="1">
            <a:spLocks noChangeArrowheads="1"/>
          </p:cNvSpPr>
          <p:nvPr/>
        </p:nvSpPr>
        <p:spPr bwMode="auto">
          <a:xfrm>
            <a:off x="1371600" y="1600200"/>
            <a:ext cx="1981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 smtClean="0">
                <a:solidFill>
                  <a:srgbClr val="6600CC"/>
                </a:solidFill>
                <a:latin typeface="Arial Black" pitchFamily="34" charset="0"/>
              </a:rPr>
              <a:t>Vendedores</a:t>
            </a:r>
            <a:r>
              <a:rPr lang="en-US" sz="2000" dirty="0" smtClean="0">
                <a:solidFill>
                  <a:srgbClr val="6600CC"/>
                </a:solidFill>
                <a:latin typeface="Arial Black" pitchFamily="34" charset="0"/>
              </a:rPr>
              <a:t> al </a:t>
            </a:r>
            <a:r>
              <a:rPr lang="en-US" sz="2000" dirty="0" err="1" smtClean="0">
                <a:solidFill>
                  <a:srgbClr val="6600CC"/>
                </a:solidFill>
                <a:latin typeface="Arial Black" pitchFamily="34" charset="0"/>
              </a:rPr>
              <a:t>por</a:t>
            </a:r>
            <a:r>
              <a:rPr lang="en-US" sz="2000" dirty="0" smtClean="0">
                <a:solidFill>
                  <a:srgbClr val="6600CC"/>
                </a:solidFill>
                <a:latin typeface="Arial Black" pitchFamily="34" charset="0"/>
              </a:rPr>
              <a:t> mayor</a:t>
            </a:r>
            <a:endParaRPr lang="en-US" sz="2000" dirty="0">
              <a:solidFill>
                <a:srgbClr val="6600CC"/>
              </a:solidFill>
              <a:latin typeface="Arial Black" pitchFamily="34" charset="0"/>
            </a:endParaRPr>
          </a:p>
        </p:txBody>
      </p:sp>
      <p:sp>
        <p:nvSpPr>
          <p:cNvPr id="33807" name="Text Box 9"/>
          <p:cNvSpPr txBox="1">
            <a:spLocks noChangeArrowheads="1"/>
          </p:cNvSpPr>
          <p:nvPr/>
        </p:nvSpPr>
        <p:spPr bwMode="auto">
          <a:xfrm>
            <a:off x="1143000" y="4038600"/>
            <a:ext cx="243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err="1" smtClean="0">
                <a:solidFill>
                  <a:srgbClr val="6600CC"/>
                </a:solidFill>
                <a:latin typeface="Arial Black" pitchFamily="34" charset="0"/>
              </a:rPr>
              <a:t>Manufactores</a:t>
            </a:r>
            <a:endParaRPr lang="en-US" sz="2000" dirty="0">
              <a:solidFill>
                <a:srgbClr val="6600CC"/>
              </a:solidFill>
              <a:latin typeface="Arial Black" pitchFamily="34" charset="0"/>
            </a:endParaRPr>
          </a:p>
        </p:txBody>
      </p:sp>
      <p:sp>
        <p:nvSpPr>
          <p:cNvPr id="33808" name="Text Box 10"/>
          <p:cNvSpPr txBox="1">
            <a:spLocks noChangeArrowheads="1"/>
          </p:cNvSpPr>
          <p:nvPr/>
        </p:nvSpPr>
        <p:spPr bwMode="auto">
          <a:xfrm>
            <a:off x="3124200" y="5638800"/>
            <a:ext cx="2971800" cy="646331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 smtClean="0">
                <a:solidFill>
                  <a:srgbClr val="6600CC"/>
                </a:solidFill>
                <a:latin typeface="Arial Black" pitchFamily="34" charset="0"/>
              </a:rPr>
              <a:t>Productores</a:t>
            </a:r>
            <a:r>
              <a:rPr lang="en-US" dirty="0" smtClean="0">
                <a:solidFill>
                  <a:srgbClr val="6600CC"/>
                </a:solidFill>
                <a:latin typeface="Arial Black" pitchFamily="34" charset="0"/>
              </a:rPr>
              <a:t> de </a:t>
            </a:r>
            <a:r>
              <a:rPr lang="en-US" dirty="0" err="1" smtClean="0">
                <a:solidFill>
                  <a:srgbClr val="6600CC"/>
                </a:solidFill>
                <a:latin typeface="Arial Black" pitchFamily="34" charset="0"/>
              </a:rPr>
              <a:t>Mercancías</a:t>
            </a:r>
            <a:r>
              <a:rPr lang="en-US" dirty="0" smtClean="0">
                <a:solidFill>
                  <a:srgbClr val="6600CC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6600CC"/>
                </a:solidFill>
                <a:latin typeface="Arial Black" pitchFamily="34" charset="0"/>
              </a:rPr>
              <a:t>Básicas</a:t>
            </a:r>
            <a:endParaRPr lang="en-US" dirty="0">
              <a:solidFill>
                <a:srgbClr val="6600CC"/>
              </a:solidFill>
              <a:latin typeface="Arial Black" pitchFamily="34" charset="0"/>
            </a:endParaRPr>
          </a:p>
        </p:txBody>
      </p:sp>
      <p:sp>
        <p:nvSpPr>
          <p:cNvPr id="33809" name="Text Box 11"/>
          <p:cNvSpPr txBox="1">
            <a:spLocks noChangeArrowheads="1"/>
          </p:cNvSpPr>
          <p:nvPr/>
        </p:nvSpPr>
        <p:spPr bwMode="auto">
          <a:xfrm>
            <a:off x="6019800" y="3733800"/>
            <a:ext cx="2057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err="1" smtClean="0">
                <a:solidFill>
                  <a:srgbClr val="6600CC"/>
                </a:solidFill>
                <a:latin typeface="Arial Black" pitchFamily="34" charset="0"/>
              </a:rPr>
              <a:t>Empleados</a:t>
            </a:r>
            <a:r>
              <a:rPr lang="en-US" dirty="0" smtClean="0">
                <a:solidFill>
                  <a:srgbClr val="6600CC"/>
                </a:solidFill>
                <a:latin typeface="Arial Black" pitchFamily="34" charset="0"/>
              </a:rPr>
              <a:t>/ </a:t>
            </a:r>
            <a:r>
              <a:rPr lang="en-US" dirty="0" err="1" smtClean="0">
                <a:solidFill>
                  <a:srgbClr val="6600CC"/>
                </a:solidFill>
                <a:latin typeface="Arial Black" pitchFamily="34" charset="0"/>
              </a:rPr>
              <a:t>Consumidores</a:t>
            </a:r>
            <a:endParaRPr lang="en-US" dirty="0">
              <a:solidFill>
                <a:srgbClr val="6600CC"/>
              </a:solidFill>
              <a:latin typeface="Arial Black" pitchFamily="34" charset="0"/>
            </a:endParaRPr>
          </a:p>
        </p:txBody>
      </p:sp>
      <p:sp>
        <p:nvSpPr>
          <p:cNvPr id="155660" name="Line 12"/>
          <p:cNvSpPr>
            <a:spLocks noChangeShapeType="1"/>
          </p:cNvSpPr>
          <p:nvPr/>
        </p:nvSpPr>
        <p:spPr bwMode="auto">
          <a:xfrm flipH="1">
            <a:off x="3581400" y="1752600"/>
            <a:ext cx="2362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5661" name="Line 13"/>
          <p:cNvSpPr>
            <a:spLocks noChangeShapeType="1"/>
          </p:cNvSpPr>
          <p:nvPr/>
        </p:nvSpPr>
        <p:spPr bwMode="auto">
          <a:xfrm>
            <a:off x="2057400" y="2438400"/>
            <a:ext cx="0" cy="1143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5664" name="Line 16"/>
          <p:cNvSpPr>
            <a:spLocks noChangeShapeType="1"/>
          </p:cNvSpPr>
          <p:nvPr/>
        </p:nvSpPr>
        <p:spPr bwMode="auto">
          <a:xfrm flipV="1">
            <a:off x="7239000" y="2438400"/>
            <a:ext cx="0" cy="1066800"/>
          </a:xfrm>
          <a:prstGeom prst="line">
            <a:avLst/>
          </a:prstGeom>
          <a:noFill/>
          <a:ln w="101600">
            <a:solidFill>
              <a:srgbClr val="FF66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5666" name="Line 18"/>
          <p:cNvSpPr>
            <a:spLocks noChangeShapeType="1"/>
          </p:cNvSpPr>
          <p:nvPr/>
        </p:nvSpPr>
        <p:spPr bwMode="auto">
          <a:xfrm>
            <a:off x="3581400" y="4267200"/>
            <a:ext cx="2590800" cy="0"/>
          </a:xfrm>
          <a:prstGeom prst="line">
            <a:avLst/>
          </a:prstGeom>
          <a:noFill/>
          <a:ln w="76200">
            <a:solidFill>
              <a:srgbClr val="33CC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14" name="Text Box 20"/>
          <p:cNvSpPr txBox="1">
            <a:spLocks noChangeArrowheads="1"/>
          </p:cNvSpPr>
          <p:nvPr/>
        </p:nvSpPr>
        <p:spPr bwMode="auto">
          <a:xfrm>
            <a:off x="457200" y="228600"/>
            <a:ext cx="8382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FFFF66"/>
                </a:solidFill>
              </a:rPr>
              <a:t> </a:t>
            </a:r>
            <a:r>
              <a:rPr lang="en-US" sz="3200" b="1" dirty="0" err="1" smtClean="0">
                <a:solidFill>
                  <a:srgbClr val="993300"/>
                </a:solidFill>
              </a:rPr>
              <a:t>Incluir</a:t>
            </a:r>
            <a:r>
              <a:rPr lang="en-US" sz="3200" b="1" dirty="0" smtClean="0">
                <a:solidFill>
                  <a:srgbClr val="993300"/>
                </a:solidFill>
              </a:rPr>
              <a:t> a </a:t>
            </a:r>
            <a:r>
              <a:rPr lang="en-US" sz="3200" b="1" dirty="0" err="1" smtClean="0">
                <a:solidFill>
                  <a:srgbClr val="993300"/>
                </a:solidFill>
              </a:rPr>
              <a:t>todos</a:t>
            </a:r>
            <a:r>
              <a:rPr lang="en-US" sz="3200" b="1" dirty="0" smtClean="0">
                <a:solidFill>
                  <a:srgbClr val="993300"/>
                </a:solidFill>
              </a:rPr>
              <a:t> los </a:t>
            </a:r>
            <a:r>
              <a:rPr lang="en-US" sz="3200" b="1" dirty="0" err="1" smtClean="0">
                <a:solidFill>
                  <a:srgbClr val="993300"/>
                </a:solidFill>
              </a:rPr>
              <a:t>niveles</a:t>
            </a:r>
            <a:r>
              <a:rPr lang="en-US" sz="3200" b="1" dirty="0" smtClean="0">
                <a:solidFill>
                  <a:srgbClr val="993300"/>
                </a:solidFill>
              </a:rPr>
              <a:t> de la </a:t>
            </a:r>
            <a:r>
              <a:rPr lang="en-US" sz="3200" b="1" dirty="0" err="1" smtClean="0">
                <a:solidFill>
                  <a:srgbClr val="993300"/>
                </a:solidFill>
              </a:rPr>
              <a:t>cadena</a:t>
            </a:r>
            <a:r>
              <a:rPr lang="en-US" sz="3200" b="1" dirty="0" smtClean="0">
                <a:solidFill>
                  <a:srgbClr val="993300"/>
                </a:solidFill>
              </a:rPr>
              <a:t> de </a:t>
            </a:r>
            <a:r>
              <a:rPr lang="en-US" sz="3200" b="1" dirty="0" err="1" smtClean="0">
                <a:solidFill>
                  <a:srgbClr val="993300"/>
                </a:solidFill>
              </a:rPr>
              <a:t>suministro</a:t>
            </a:r>
            <a:endParaRPr lang="en-US" sz="3200" b="1" dirty="0">
              <a:solidFill>
                <a:srgbClr val="993300"/>
              </a:solidFill>
            </a:endParaRPr>
          </a:p>
        </p:txBody>
      </p:sp>
      <p:sp>
        <p:nvSpPr>
          <p:cNvPr id="33815" name="Footer Placeholder 2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55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55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5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5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55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55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55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55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62" grpId="0" animBg="1"/>
      <p:bldP spid="155663" grpId="0" animBg="1"/>
      <p:bldP spid="155665" grpId="0" animBg="1"/>
      <p:bldP spid="155667" grpId="0" animBg="1"/>
      <p:bldP spid="155660" grpId="0" animBg="1"/>
      <p:bldP spid="155661" grpId="0" animBg="1"/>
      <p:bldP spid="155664" grpId="0" animBg="1"/>
      <p:bldP spid="15566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457200" y="1557338"/>
            <a:ext cx="8382000" cy="4081462"/>
          </a:xfrm>
        </p:spPr>
        <p:txBody>
          <a:bodyPr/>
          <a:lstStyle/>
          <a:p>
            <a:pPr marL="623888" indent="-514350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3200" dirty="0" err="1" smtClean="0"/>
              <a:t>Posibles</a:t>
            </a:r>
            <a:r>
              <a:rPr lang="en-US" sz="3200" dirty="0" smtClean="0"/>
              <a:t> </a:t>
            </a:r>
            <a:r>
              <a:rPr lang="en-US" sz="3200" dirty="0" err="1" smtClean="0"/>
              <a:t>Opciones</a:t>
            </a:r>
            <a:endParaRPr lang="en-US" sz="3200" dirty="0" smtClean="0"/>
          </a:p>
          <a:p>
            <a:pPr marL="623888" indent="-514350">
              <a:spcBef>
                <a:spcPts val="600"/>
              </a:spcBef>
              <a:spcAft>
                <a:spcPts val="600"/>
              </a:spcAft>
              <a:buSzPct val="75000"/>
              <a:buFont typeface="Lucida Sans Unicode" pitchFamily="34" charset="0"/>
              <a:buAutoNum type="arabicPeriod"/>
            </a:pPr>
            <a:r>
              <a:rPr lang="en-US" sz="3200" dirty="0" err="1" smtClean="0"/>
              <a:t>Implementación</a:t>
            </a:r>
            <a:r>
              <a:rPr lang="en-US" sz="3200" dirty="0" smtClean="0"/>
              <a:t> </a:t>
            </a:r>
            <a:r>
              <a:rPr lang="en-US" sz="3200" dirty="0" err="1" smtClean="0"/>
              <a:t>por</a:t>
            </a:r>
            <a:r>
              <a:rPr lang="en-US" sz="3200" dirty="0" smtClean="0"/>
              <a:t> </a:t>
            </a:r>
            <a:r>
              <a:rPr lang="en-US" sz="3200" dirty="0" err="1" smtClean="0"/>
              <a:t>etapas</a:t>
            </a:r>
            <a:r>
              <a:rPr lang="en-US" sz="3200" dirty="0" smtClean="0"/>
              <a:t> de </a:t>
            </a:r>
            <a:r>
              <a:rPr lang="en-US" sz="3200" dirty="0" err="1" smtClean="0"/>
              <a:t>liquidación</a:t>
            </a:r>
            <a:r>
              <a:rPr lang="en-US" sz="3200" dirty="0" smtClean="0"/>
              <a:t> de </a:t>
            </a:r>
            <a:r>
              <a:rPr lang="en-US" sz="3200" dirty="0" err="1" smtClean="0"/>
              <a:t>crédito</a:t>
            </a:r>
            <a:r>
              <a:rPr lang="en-US" sz="3200" dirty="0" smtClean="0"/>
              <a:t> </a:t>
            </a:r>
            <a:r>
              <a:rPr lang="en-US" sz="3200" dirty="0" err="1" smtClean="0"/>
              <a:t>como</a:t>
            </a:r>
            <a:r>
              <a:rPr lang="en-US" sz="3200" dirty="0" smtClean="0"/>
              <a:t> parte de un plan de </a:t>
            </a:r>
            <a:r>
              <a:rPr lang="en-US" sz="3200" dirty="0" err="1" smtClean="0"/>
              <a:t>desarrollo</a:t>
            </a:r>
            <a:r>
              <a:rPr lang="en-US" sz="3200" dirty="0" smtClean="0"/>
              <a:t> </a:t>
            </a:r>
            <a:r>
              <a:rPr lang="en-US" sz="3200" dirty="0" err="1" smtClean="0"/>
              <a:t>económico</a:t>
            </a:r>
            <a:r>
              <a:rPr lang="en-US" sz="3200" dirty="0" smtClean="0"/>
              <a:t> bioregional</a:t>
            </a:r>
          </a:p>
          <a:p>
            <a:pPr marL="623888" indent="-514350">
              <a:spcBef>
                <a:spcPts val="600"/>
              </a:spcBef>
              <a:spcAft>
                <a:spcPts val="600"/>
              </a:spcAft>
              <a:buSzPct val="75000"/>
              <a:buFont typeface="Lucida Sans Unicode" pitchFamily="34" charset="0"/>
              <a:buAutoNum type="arabicPeriod"/>
            </a:pPr>
            <a:r>
              <a:rPr lang="en-US" sz="3200" dirty="0" err="1" smtClean="0"/>
              <a:t>Recompensas</a:t>
            </a:r>
            <a:r>
              <a:rPr lang="en-US" sz="3200" dirty="0" smtClean="0"/>
              <a:t>/</a:t>
            </a:r>
            <a:r>
              <a:rPr lang="en-US" sz="3200" dirty="0" err="1" smtClean="0"/>
              <a:t>esquemas</a:t>
            </a:r>
            <a:r>
              <a:rPr lang="en-US" sz="3200" dirty="0" smtClean="0"/>
              <a:t> </a:t>
            </a:r>
            <a:r>
              <a:rPr lang="en-US" sz="3200" dirty="0" err="1" smtClean="0"/>
              <a:t>confiables</a:t>
            </a:r>
            <a:endParaRPr lang="en-US" sz="3200" dirty="0" smtClean="0"/>
          </a:p>
          <a:p>
            <a:pPr marL="623888" indent="-514350">
              <a:spcBef>
                <a:spcPts val="600"/>
              </a:spcBef>
              <a:spcAft>
                <a:spcPts val="600"/>
              </a:spcAft>
              <a:buSzPct val="75000"/>
              <a:buFont typeface="Lucida Sans Unicode" pitchFamily="34" charset="0"/>
              <a:buAutoNum type="arabicPeriod"/>
            </a:pPr>
            <a:r>
              <a:rPr lang="en-US" sz="3200" dirty="0" err="1" smtClean="0"/>
              <a:t>Esquemas</a:t>
            </a:r>
            <a:r>
              <a:rPr lang="en-US" sz="3200" dirty="0" smtClean="0"/>
              <a:t> de </a:t>
            </a:r>
            <a:r>
              <a:rPr lang="en-US" sz="3200" dirty="0" err="1" smtClean="0"/>
              <a:t>caridad</a:t>
            </a:r>
            <a:r>
              <a:rPr lang="en-US" sz="3200" dirty="0" smtClean="0"/>
              <a:t> – </a:t>
            </a:r>
            <a:r>
              <a:rPr lang="en-US" sz="3200" i="1" dirty="0" err="1" smtClean="0"/>
              <a:t>Manera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comunitaria</a:t>
            </a:r>
            <a:r>
              <a:rPr lang="en-US" sz="3200" i="1" dirty="0" smtClean="0"/>
              <a:t>  </a:t>
            </a:r>
          </a:p>
        </p:txBody>
      </p:sp>
      <p:sp>
        <p:nvSpPr>
          <p:cNvPr id="34819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12CF0466-BC1F-48B4-9D5D-CC48939079CF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3482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0918FAED-4DAF-4A1F-AEE2-88882F887408}" type="slidenum">
              <a:rPr lang="en-US" altLang="en-AU">
                <a:latin typeface="Arial" pitchFamily="34" charset="0"/>
              </a:rPr>
              <a:pPr/>
              <a:t>25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solidFill>
                  <a:srgbClr val="993300"/>
                </a:solidFill>
              </a:rPr>
              <a:t>Estrategias</a:t>
            </a:r>
            <a:r>
              <a:rPr lang="en-US" dirty="0" smtClean="0">
                <a:solidFill>
                  <a:srgbClr val="993300"/>
                </a:solidFill>
              </a:rPr>
              <a:t> de </a:t>
            </a:r>
            <a:r>
              <a:rPr lang="en-US" dirty="0" err="1" smtClean="0">
                <a:solidFill>
                  <a:srgbClr val="993300"/>
                </a:solidFill>
              </a:rPr>
              <a:t>Implementación</a:t>
            </a:r>
            <a:endParaRPr lang="en-US" dirty="0" smtClean="0">
              <a:solidFill>
                <a:srgbClr val="993300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70038"/>
            <a:ext cx="8229600" cy="4525962"/>
          </a:xfrm>
        </p:spPr>
        <p:txBody>
          <a:bodyPr>
            <a:normAutofit fontScale="77500" lnSpcReduction="20000"/>
          </a:bodyPr>
          <a:lstStyle/>
          <a:p>
            <a:pPr marL="571500" indent="-571500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SzPct val="80000"/>
              <a:buFont typeface="Wingdings" pitchFamily="2" charset="2"/>
              <a:buAutoNum type="arabicPeriod"/>
              <a:defRPr/>
            </a:pPr>
            <a:r>
              <a:rPr lang="en-US" sz="2800" dirty="0" err="1" smtClean="0"/>
              <a:t>Promover</a:t>
            </a:r>
            <a:r>
              <a:rPr lang="en-US" sz="2800" dirty="0" smtClean="0"/>
              <a:t> la </a:t>
            </a:r>
            <a:r>
              <a:rPr lang="en-US" sz="2800" dirty="0" err="1" smtClean="0"/>
              <a:t>sustitución</a:t>
            </a:r>
            <a:r>
              <a:rPr lang="en-US" sz="2800" dirty="0" smtClean="0"/>
              <a:t> de </a:t>
            </a:r>
            <a:r>
              <a:rPr lang="en-US" sz="2800" dirty="0" err="1" smtClean="0"/>
              <a:t>importaciones</a:t>
            </a:r>
            <a:r>
              <a:rPr lang="en-US" sz="2800" dirty="0" smtClean="0"/>
              <a:t> </a:t>
            </a:r>
            <a:r>
              <a:rPr lang="en-US" sz="2800" dirty="0" err="1" smtClean="0"/>
              <a:t>conectando</a:t>
            </a:r>
            <a:r>
              <a:rPr lang="en-US" sz="2800" dirty="0" smtClean="0"/>
              <a:t> </a:t>
            </a:r>
            <a:r>
              <a:rPr lang="en-US" sz="2800" dirty="0" err="1" smtClean="0"/>
              <a:t>las</a:t>
            </a:r>
            <a:r>
              <a:rPr lang="en-US" sz="2800" dirty="0" smtClean="0"/>
              <a:t> </a:t>
            </a:r>
            <a:r>
              <a:rPr lang="en-US" sz="2800" dirty="0" err="1" smtClean="0"/>
              <a:t>demandas</a:t>
            </a:r>
            <a:r>
              <a:rPr lang="en-US" sz="2800" dirty="0" smtClean="0"/>
              <a:t> locales con </a:t>
            </a:r>
            <a:r>
              <a:rPr lang="en-US" sz="2800" dirty="0" err="1" smtClean="0"/>
              <a:t>fuentes</a:t>
            </a:r>
            <a:r>
              <a:rPr lang="en-US" sz="2800" dirty="0" smtClean="0"/>
              <a:t> locales</a:t>
            </a:r>
          </a:p>
          <a:p>
            <a:pPr marL="571500" indent="-571500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SzPct val="80000"/>
              <a:buFont typeface="Wingdings" pitchFamily="2" charset="2"/>
              <a:buAutoNum type="arabicPeriod"/>
              <a:defRPr/>
            </a:pPr>
            <a:r>
              <a:rPr lang="en-US" sz="2800" b="1" dirty="0" err="1" smtClean="0">
                <a:solidFill>
                  <a:srgbClr val="003399"/>
                </a:solidFill>
              </a:rPr>
              <a:t>Organizar</a:t>
            </a:r>
            <a:r>
              <a:rPr lang="en-US" sz="2800" b="1" dirty="0" smtClean="0">
                <a:solidFill>
                  <a:srgbClr val="003399"/>
                </a:solidFill>
              </a:rPr>
              <a:t> </a:t>
            </a:r>
            <a:r>
              <a:rPr lang="en-US" sz="2800" b="1" dirty="0" err="1" smtClean="0">
                <a:solidFill>
                  <a:srgbClr val="003399"/>
                </a:solidFill>
              </a:rPr>
              <a:t>una</a:t>
            </a:r>
            <a:r>
              <a:rPr lang="en-US" sz="2800" b="1" dirty="0" smtClean="0">
                <a:solidFill>
                  <a:srgbClr val="003399"/>
                </a:solidFill>
              </a:rPr>
              <a:t> </a:t>
            </a:r>
            <a:r>
              <a:rPr lang="en-US" sz="2800" b="1" dirty="0" err="1" smtClean="0">
                <a:solidFill>
                  <a:srgbClr val="003399"/>
                </a:solidFill>
              </a:rPr>
              <a:t>asociación</a:t>
            </a:r>
            <a:r>
              <a:rPr lang="en-US" sz="2800" b="1" dirty="0" smtClean="0">
                <a:solidFill>
                  <a:srgbClr val="003399"/>
                </a:solidFill>
              </a:rPr>
              <a:t> de </a:t>
            </a:r>
            <a:r>
              <a:rPr lang="en-US" sz="2800" b="1" dirty="0" err="1" smtClean="0">
                <a:solidFill>
                  <a:srgbClr val="003399"/>
                </a:solidFill>
              </a:rPr>
              <a:t>liquidación</a:t>
            </a:r>
            <a:r>
              <a:rPr lang="en-US" sz="2800" b="1" dirty="0" smtClean="0">
                <a:solidFill>
                  <a:srgbClr val="003399"/>
                </a:solidFill>
              </a:rPr>
              <a:t> de </a:t>
            </a:r>
            <a:r>
              <a:rPr lang="en-US" sz="2800" b="1" dirty="0" err="1" smtClean="0">
                <a:solidFill>
                  <a:srgbClr val="003399"/>
                </a:solidFill>
              </a:rPr>
              <a:t>crédito</a:t>
            </a:r>
            <a:r>
              <a:rPr lang="en-US" sz="2800" b="1" dirty="0" smtClean="0">
                <a:solidFill>
                  <a:srgbClr val="003399"/>
                </a:solidFill>
              </a:rPr>
              <a:t> </a:t>
            </a:r>
            <a:r>
              <a:rPr lang="en-US" sz="2800" b="1" dirty="0" err="1" smtClean="0">
                <a:solidFill>
                  <a:srgbClr val="003399"/>
                </a:solidFill>
              </a:rPr>
              <a:t>que</a:t>
            </a:r>
            <a:r>
              <a:rPr lang="en-US" sz="2800" b="1" dirty="0" smtClean="0">
                <a:solidFill>
                  <a:srgbClr val="003399"/>
                </a:solidFill>
              </a:rPr>
              <a:t> </a:t>
            </a:r>
            <a:r>
              <a:rPr lang="en-US" sz="2800" b="1" dirty="0" err="1" smtClean="0">
                <a:solidFill>
                  <a:srgbClr val="003399"/>
                </a:solidFill>
              </a:rPr>
              <a:t>provea</a:t>
            </a:r>
            <a:r>
              <a:rPr lang="en-US" sz="2800" b="1" dirty="0" smtClean="0">
                <a:solidFill>
                  <a:srgbClr val="003399"/>
                </a:solidFill>
              </a:rPr>
              <a:t> </a:t>
            </a:r>
            <a:r>
              <a:rPr lang="en-US" sz="2800" b="1" dirty="0" err="1" smtClean="0">
                <a:solidFill>
                  <a:srgbClr val="003399"/>
                </a:solidFill>
              </a:rPr>
              <a:t>maneras</a:t>
            </a:r>
            <a:r>
              <a:rPr lang="en-US" sz="2800" b="1" dirty="0" smtClean="0">
                <a:solidFill>
                  <a:srgbClr val="003399"/>
                </a:solidFill>
              </a:rPr>
              <a:t> de </a:t>
            </a:r>
            <a:r>
              <a:rPr lang="en-US" sz="2800" b="1" dirty="0" err="1" smtClean="0">
                <a:solidFill>
                  <a:srgbClr val="003399"/>
                </a:solidFill>
              </a:rPr>
              <a:t>pago</a:t>
            </a:r>
            <a:r>
              <a:rPr lang="en-US" sz="2800" b="1" dirty="0" smtClean="0">
                <a:solidFill>
                  <a:srgbClr val="003399"/>
                </a:solidFill>
              </a:rPr>
              <a:t> </a:t>
            </a:r>
            <a:r>
              <a:rPr lang="en-US" sz="2800" b="1" dirty="0" err="1" smtClean="0">
                <a:solidFill>
                  <a:srgbClr val="003399"/>
                </a:solidFill>
              </a:rPr>
              <a:t>independientes</a:t>
            </a:r>
            <a:r>
              <a:rPr lang="en-US" sz="2800" b="1" dirty="0" smtClean="0">
                <a:solidFill>
                  <a:srgbClr val="003399"/>
                </a:solidFill>
              </a:rPr>
              <a:t> de </a:t>
            </a:r>
            <a:r>
              <a:rPr lang="en-US" sz="2800" b="1" dirty="0" err="1" smtClean="0">
                <a:solidFill>
                  <a:srgbClr val="003399"/>
                </a:solidFill>
              </a:rPr>
              <a:t>cualquier</a:t>
            </a:r>
            <a:r>
              <a:rPr lang="en-US" sz="2800" b="1" dirty="0" smtClean="0">
                <a:solidFill>
                  <a:srgbClr val="003399"/>
                </a:solidFill>
              </a:rPr>
              <a:t> </a:t>
            </a:r>
            <a:r>
              <a:rPr lang="en-US" sz="2800" b="1" dirty="0" err="1" smtClean="0">
                <a:solidFill>
                  <a:srgbClr val="003399"/>
                </a:solidFill>
              </a:rPr>
              <a:t>moneda</a:t>
            </a:r>
            <a:r>
              <a:rPr lang="en-US" sz="2800" b="1" dirty="0" smtClean="0">
                <a:solidFill>
                  <a:srgbClr val="003399"/>
                </a:solidFill>
              </a:rPr>
              <a:t> </a:t>
            </a:r>
            <a:r>
              <a:rPr lang="en-US" sz="2800" b="1" dirty="0" err="1" smtClean="0">
                <a:solidFill>
                  <a:srgbClr val="003399"/>
                </a:solidFill>
              </a:rPr>
              <a:t>política</a:t>
            </a:r>
            <a:r>
              <a:rPr lang="en-US" sz="2800" b="1" dirty="0" smtClean="0">
                <a:solidFill>
                  <a:srgbClr val="003399"/>
                </a:solidFill>
              </a:rPr>
              <a:t> o </a:t>
            </a:r>
            <a:r>
              <a:rPr lang="en-US" sz="2800" b="1" dirty="0" err="1" smtClean="0">
                <a:solidFill>
                  <a:srgbClr val="003399"/>
                </a:solidFill>
              </a:rPr>
              <a:t>establecimiento</a:t>
            </a:r>
            <a:r>
              <a:rPr lang="en-US" sz="2800" b="1" dirty="0" smtClean="0">
                <a:solidFill>
                  <a:srgbClr val="003399"/>
                </a:solidFill>
              </a:rPr>
              <a:t> </a:t>
            </a:r>
            <a:r>
              <a:rPr lang="en-US" sz="2800" b="1" dirty="0" err="1" smtClean="0">
                <a:solidFill>
                  <a:srgbClr val="003399"/>
                </a:solidFill>
              </a:rPr>
              <a:t>bancario</a:t>
            </a:r>
            <a:endParaRPr lang="en-US" sz="2800" b="1" dirty="0" smtClean="0">
              <a:solidFill>
                <a:srgbClr val="003399"/>
              </a:solidFill>
            </a:endParaRPr>
          </a:p>
          <a:p>
            <a:pPr marL="571500" indent="-571500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SzPct val="80000"/>
              <a:buFont typeface="Wingdings" pitchFamily="2" charset="2"/>
              <a:buAutoNum type="arabicPeriod"/>
              <a:defRPr/>
            </a:pPr>
            <a:r>
              <a:rPr lang="en-US" sz="2800" dirty="0" err="1" smtClean="0"/>
              <a:t>Emitir</a:t>
            </a:r>
            <a:r>
              <a:rPr lang="en-US" sz="2800" dirty="0" smtClean="0"/>
              <a:t> </a:t>
            </a:r>
            <a:r>
              <a:rPr lang="en-US" sz="2800" dirty="0" err="1" smtClean="0"/>
              <a:t>una</a:t>
            </a:r>
            <a:r>
              <a:rPr lang="en-US" sz="2800" dirty="0" smtClean="0"/>
              <a:t> </a:t>
            </a:r>
            <a:r>
              <a:rPr lang="en-US" sz="2800" dirty="0" err="1" smtClean="0"/>
              <a:t>moneda</a:t>
            </a:r>
            <a:r>
              <a:rPr lang="en-US" sz="2800" dirty="0" smtClean="0"/>
              <a:t> regional </a:t>
            </a:r>
            <a:r>
              <a:rPr lang="en-US" sz="2800" dirty="0" err="1" smtClean="0"/>
              <a:t>suplementaria</a:t>
            </a:r>
            <a:r>
              <a:rPr lang="en-US" sz="2800" dirty="0" smtClean="0"/>
              <a:t> </a:t>
            </a:r>
          </a:p>
          <a:p>
            <a:pPr marL="571500" indent="-571500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SzPct val="80000"/>
              <a:buFont typeface="Wingdings" pitchFamily="2" charset="2"/>
              <a:buAutoNum type="arabicPeriod"/>
              <a:defRPr/>
            </a:pPr>
            <a:r>
              <a:rPr lang="en-US" sz="2800" dirty="0" err="1" smtClean="0"/>
              <a:t>Desarrollar</a:t>
            </a:r>
            <a:r>
              <a:rPr lang="en-US" sz="2800" dirty="0" smtClean="0"/>
              <a:t> un capital social y </a:t>
            </a:r>
            <a:r>
              <a:rPr lang="en-US" sz="2800" dirty="0" err="1" smtClean="0"/>
              <a:t>estructuras</a:t>
            </a:r>
            <a:r>
              <a:rPr lang="en-US" sz="2800" dirty="0" smtClean="0"/>
              <a:t> de </a:t>
            </a:r>
            <a:r>
              <a:rPr lang="en-US" sz="2800" dirty="0" err="1" smtClean="0"/>
              <a:t>soporte</a:t>
            </a:r>
            <a:r>
              <a:rPr lang="en-US" sz="2800" dirty="0" smtClean="0"/>
              <a:t> </a:t>
            </a:r>
            <a:r>
              <a:rPr lang="en-US" sz="2800" dirty="0" err="1" smtClean="0"/>
              <a:t>básicas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fortalezcan</a:t>
            </a:r>
            <a:r>
              <a:rPr lang="en-US" sz="2800" dirty="0" smtClean="0"/>
              <a:t> la </a:t>
            </a:r>
            <a:r>
              <a:rPr lang="en-US" sz="2800" dirty="0" err="1" smtClean="0"/>
              <a:t>economía</a:t>
            </a:r>
            <a:r>
              <a:rPr lang="en-US" sz="2800" dirty="0" smtClean="0"/>
              <a:t> local y </a:t>
            </a:r>
            <a:r>
              <a:rPr lang="en-US" sz="2800" dirty="0" err="1" smtClean="0"/>
              <a:t>mejoren</a:t>
            </a:r>
            <a:r>
              <a:rPr lang="en-US" sz="2800" dirty="0" smtClean="0"/>
              <a:t> la </a:t>
            </a:r>
            <a:r>
              <a:rPr lang="en-US" sz="2800" dirty="0" err="1" smtClean="0"/>
              <a:t>calidad</a:t>
            </a:r>
            <a:r>
              <a:rPr lang="en-US" sz="2800" dirty="0" smtClean="0"/>
              <a:t> de </a:t>
            </a:r>
            <a:r>
              <a:rPr lang="en-US" sz="2800" dirty="0" err="1" smtClean="0"/>
              <a:t>vida</a:t>
            </a:r>
            <a:r>
              <a:rPr lang="en-US" sz="2800" dirty="0" smtClean="0"/>
              <a:t> de la </a:t>
            </a:r>
            <a:r>
              <a:rPr lang="en-US" sz="2800" dirty="0" err="1" smtClean="0"/>
              <a:t>comunidad</a:t>
            </a:r>
            <a:endParaRPr lang="en-US" sz="2800" dirty="0" smtClean="0"/>
          </a:p>
          <a:p>
            <a:pPr marL="571500" indent="-571500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SzPct val="80000"/>
              <a:buFont typeface="Wingdings" pitchFamily="2" charset="2"/>
              <a:buAutoNum type="arabicPeriod"/>
              <a:defRPr/>
            </a:pPr>
            <a:r>
              <a:rPr lang="en-US" sz="2800" dirty="0" err="1" smtClean="0"/>
              <a:t>Desarrollar</a:t>
            </a:r>
            <a:r>
              <a:rPr lang="en-US" sz="2800" dirty="0" smtClean="0"/>
              <a:t> un valor </a:t>
            </a:r>
            <a:r>
              <a:rPr lang="en-US" sz="2800" dirty="0" err="1" smtClean="0"/>
              <a:t>estándar</a:t>
            </a:r>
            <a:r>
              <a:rPr lang="en-US" sz="2800" dirty="0" smtClean="0"/>
              <a:t> </a:t>
            </a:r>
            <a:r>
              <a:rPr lang="en-US" sz="2800" dirty="0" err="1" smtClean="0"/>
              <a:t>independiente</a:t>
            </a:r>
            <a:r>
              <a:rPr lang="en-US" sz="2800" dirty="0" smtClean="0"/>
              <a:t> y </a:t>
            </a:r>
            <a:r>
              <a:rPr lang="en-US" sz="2800" dirty="0" err="1" smtClean="0"/>
              <a:t>unidad</a:t>
            </a:r>
            <a:r>
              <a:rPr lang="en-US" sz="2800" dirty="0" smtClean="0"/>
              <a:t> de </a:t>
            </a:r>
            <a:r>
              <a:rPr lang="en-US" sz="2800" dirty="0" err="1" smtClean="0"/>
              <a:t>cuentas</a:t>
            </a:r>
            <a:endParaRPr lang="en-US" sz="28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en-US" dirty="0"/>
          </a:p>
        </p:txBody>
      </p:sp>
      <p:sp>
        <p:nvSpPr>
          <p:cNvPr id="35843" name="Date Placeholder 2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34BFBCAB-87B4-4541-8F1A-00C81F29B7BD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5844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3584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40C56B9D-FE4F-4CCF-91D0-5383D8738FA7}" type="slidenum">
              <a:rPr lang="en-US" altLang="en-AU">
                <a:latin typeface="Arial" pitchFamily="34" charset="0"/>
              </a:rPr>
              <a:pPr/>
              <a:t>26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 smtClean="0"/>
              <a:t>Un Plan de </a:t>
            </a:r>
            <a:r>
              <a:rPr lang="en-US" sz="4400" dirty="0" err="1" smtClean="0"/>
              <a:t>Desarrollo</a:t>
            </a:r>
            <a:r>
              <a:rPr lang="en-US" sz="4400" dirty="0" smtClean="0"/>
              <a:t> </a:t>
            </a:r>
            <a:r>
              <a:rPr lang="en-US" sz="4400" dirty="0" err="1" smtClean="0"/>
              <a:t>Económico</a:t>
            </a:r>
            <a:r>
              <a:rPr lang="en-US" sz="4400" dirty="0" smtClean="0"/>
              <a:t> Regional de 5 </a:t>
            </a:r>
            <a:r>
              <a:rPr lang="en-US" sz="4400" dirty="0" err="1" smtClean="0"/>
              <a:t>etapas</a:t>
            </a: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C279696E-C2C1-488E-8572-E39F5582FE53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6867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96FC6E7-BB3A-45A4-A242-B243B36D3E28}" type="slidenum">
              <a:rPr lang="en-US" altLang="en-AU">
                <a:latin typeface="Arial" pitchFamily="34" charset="0"/>
              </a:rPr>
              <a:pPr/>
              <a:t>27</a:t>
            </a:fld>
            <a:endParaRPr lang="en-US" altLang="en-AU">
              <a:latin typeface="Arial" pitchFamily="34" charset="0"/>
            </a:endParaRPr>
          </a:p>
        </p:txBody>
      </p:sp>
      <p:pic>
        <p:nvPicPr>
          <p:cNvPr id="36869" name="Picture 4" descr="LocalsCare-lc_card.jpg"/>
          <p:cNvPicPr>
            <a:picLocks noChangeAspect="1"/>
          </p:cNvPicPr>
          <p:nvPr/>
        </p:nvPicPr>
        <p:blipFill>
          <a:blip r:embed="rId3" cstate="print"/>
          <a:srcRect l="1146" t="2548" r="1173" b="3375"/>
          <a:stretch>
            <a:fillRect/>
          </a:stretch>
        </p:blipFill>
        <p:spPr bwMode="auto">
          <a:xfrm rot="-60000">
            <a:off x="330200" y="109538"/>
            <a:ext cx="3905250" cy="302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04800" y="3149292"/>
            <a:ext cx="8839200" cy="370870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 err="1" smtClean="0">
                <a:solidFill>
                  <a:srgbClr val="339966"/>
                </a:solidFill>
                <a:latin typeface="+mj-lt"/>
              </a:rPr>
              <a:t>Programa</a:t>
            </a:r>
            <a:r>
              <a:rPr lang="en-US" sz="2000" b="1" dirty="0" smtClean="0">
                <a:solidFill>
                  <a:srgbClr val="339966"/>
                </a:solidFill>
                <a:latin typeface="+mj-lt"/>
              </a:rPr>
              <a:t> de </a:t>
            </a:r>
            <a:r>
              <a:rPr lang="en-US" sz="2000" b="1" dirty="0" err="1" smtClean="0">
                <a:solidFill>
                  <a:srgbClr val="339966"/>
                </a:solidFill>
                <a:latin typeface="+mj-lt"/>
              </a:rPr>
              <a:t>poseedores</a:t>
            </a:r>
            <a:r>
              <a:rPr lang="en-US" sz="2000" b="1" dirty="0" smtClean="0">
                <a:solidFill>
                  <a:srgbClr val="339966"/>
                </a:solidFill>
                <a:latin typeface="+mj-lt"/>
              </a:rPr>
              <a:t> de </a:t>
            </a:r>
          </a:p>
          <a:p>
            <a:pPr>
              <a:defRPr/>
            </a:pPr>
            <a:r>
              <a:rPr lang="en-US" sz="2000" b="1" dirty="0" err="1" smtClean="0">
                <a:solidFill>
                  <a:srgbClr val="339966"/>
                </a:solidFill>
                <a:latin typeface="+mj-lt"/>
              </a:rPr>
              <a:t>tarjeta</a:t>
            </a:r>
            <a:endParaRPr lang="en-US" sz="2000" b="1" dirty="0">
              <a:solidFill>
                <a:srgbClr val="339966"/>
              </a:solidFill>
              <a:latin typeface="+mj-lt"/>
            </a:endParaRPr>
          </a:p>
          <a:p>
            <a:pPr>
              <a:defRPr/>
            </a:pPr>
            <a:endParaRPr lang="en-US" sz="1200" b="1" dirty="0">
              <a:latin typeface="Arial" charset="0"/>
            </a:endParaRPr>
          </a:p>
          <a:p>
            <a:pPr>
              <a:defRPr/>
            </a:pPr>
            <a:r>
              <a:rPr lang="en-US" sz="1700" b="1" i="1" dirty="0" smtClean="0">
                <a:latin typeface="+mn-lt"/>
              </a:rPr>
              <a:t>Locales les </a:t>
            </a:r>
            <a:r>
              <a:rPr lang="en-US" sz="1700" b="1" i="1" dirty="0" err="1" smtClean="0">
                <a:latin typeface="+mn-lt"/>
              </a:rPr>
              <a:t>importa</a:t>
            </a:r>
            <a:r>
              <a:rPr lang="en-US" sz="1700" b="1" i="1" dirty="0" smtClean="0">
                <a:latin typeface="+mn-lt"/>
              </a:rPr>
              <a:t> </a:t>
            </a:r>
            <a:r>
              <a:rPr lang="en-US" sz="1700" b="1" dirty="0" err="1" smtClean="0">
                <a:latin typeface="+mn-lt"/>
              </a:rPr>
              <a:t>es</a:t>
            </a:r>
            <a:r>
              <a:rPr lang="en-US" sz="1700" b="1" dirty="0" smtClean="0">
                <a:latin typeface="+mn-lt"/>
              </a:rPr>
              <a:t> un </a:t>
            </a:r>
            <a:r>
              <a:rPr lang="en-US" sz="1700" b="1" dirty="0" err="1" smtClean="0">
                <a:latin typeface="+mn-lt"/>
              </a:rPr>
              <a:t>programa</a:t>
            </a:r>
            <a:r>
              <a:rPr lang="en-US" sz="1700" b="1" dirty="0" smtClean="0">
                <a:latin typeface="+mn-lt"/>
              </a:rPr>
              <a:t> </a:t>
            </a:r>
            <a:r>
              <a:rPr lang="en-US" sz="1700" b="1" dirty="0" err="1" smtClean="0">
                <a:latin typeface="+mn-lt"/>
              </a:rPr>
              <a:t>único</a:t>
            </a:r>
            <a:r>
              <a:rPr lang="en-US" sz="1700" b="1" dirty="0" smtClean="0">
                <a:latin typeface="+mn-lt"/>
              </a:rPr>
              <a:t> </a:t>
            </a:r>
            <a:r>
              <a:rPr lang="en-US" sz="1700" b="1" dirty="0" err="1" smtClean="0">
                <a:latin typeface="+mn-lt"/>
              </a:rPr>
              <a:t>que</a:t>
            </a:r>
            <a:r>
              <a:rPr lang="en-US" sz="1700" b="1" dirty="0" smtClean="0">
                <a:latin typeface="+mn-lt"/>
              </a:rPr>
              <a:t> </a:t>
            </a:r>
            <a:r>
              <a:rPr lang="en-US" sz="1700" b="1" dirty="0" err="1" smtClean="0">
                <a:latin typeface="+mn-lt"/>
              </a:rPr>
              <a:t>recompensa</a:t>
            </a:r>
            <a:r>
              <a:rPr lang="en-US" sz="1700" b="1" dirty="0" smtClean="0">
                <a:latin typeface="+mn-lt"/>
              </a:rPr>
              <a:t> a </a:t>
            </a:r>
            <a:r>
              <a:rPr lang="en-US" sz="1700" b="1" dirty="0" err="1" smtClean="0">
                <a:latin typeface="+mn-lt"/>
              </a:rPr>
              <a:t>consumidores</a:t>
            </a:r>
            <a:r>
              <a:rPr lang="en-US" sz="1700" b="1" dirty="0" smtClean="0">
                <a:latin typeface="+mn-lt"/>
              </a:rPr>
              <a:t> </a:t>
            </a:r>
            <a:r>
              <a:rPr lang="en-US" sz="1700" b="1" dirty="0" err="1" smtClean="0">
                <a:latin typeface="+mn-lt"/>
              </a:rPr>
              <a:t>por</a:t>
            </a:r>
            <a:r>
              <a:rPr lang="en-US" sz="1700" b="1" dirty="0" smtClean="0">
                <a:latin typeface="+mn-lt"/>
              </a:rPr>
              <a:t> </a:t>
            </a:r>
            <a:r>
              <a:rPr lang="en-US" sz="1700" b="1" dirty="0" err="1" smtClean="0">
                <a:latin typeface="+mn-lt"/>
              </a:rPr>
              <a:t>comprar</a:t>
            </a:r>
            <a:r>
              <a:rPr lang="en-US" sz="1700" b="1" dirty="0" smtClean="0">
                <a:latin typeface="+mn-lt"/>
              </a:rPr>
              <a:t> en </a:t>
            </a:r>
            <a:r>
              <a:rPr lang="en-US" sz="1700" b="1" dirty="0" err="1" smtClean="0">
                <a:latin typeface="+mn-lt"/>
              </a:rPr>
              <a:t>negocios</a:t>
            </a:r>
            <a:r>
              <a:rPr lang="en-US" sz="1700" b="1" dirty="0" smtClean="0">
                <a:latin typeface="+mn-lt"/>
              </a:rPr>
              <a:t> de </a:t>
            </a:r>
            <a:r>
              <a:rPr lang="en-US" sz="1700" b="1" dirty="0" err="1" smtClean="0">
                <a:latin typeface="+mn-lt"/>
              </a:rPr>
              <a:t>dueños</a:t>
            </a:r>
            <a:r>
              <a:rPr lang="en-US" sz="1700" b="1" dirty="0" smtClean="0">
                <a:latin typeface="+mn-lt"/>
              </a:rPr>
              <a:t> locales.</a:t>
            </a:r>
            <a:endParaRPr lang="en-US" sz="1700" b="1" dirty="0">
              <a:latin typeface="+mn-lt"/>
            </a:endParaRPr>
          </a:p>
          <a:p>
            <a:pPr>
              <a:defRPr/>
            </a:pPr>
            <a:r>
              <a:rPr lang="en-US" sz="1700" b="1" i="1" dirty="0" err="1" smtClean="0">
                <a:latin typeface="+mn-lt"/>
              </a:rPr>
              <a:t>Cuando</a:t>
            </a:r>
            <a:r>
              <a:rPr lang="en-US" sz="1700" b="1" i="1" dirty="0" smtClean="0">
                <a:latin typeface="+mn-lt"/>
              </a:rPr>
              <a:t> </a:t>
            </a:r>
            <a:r>
              <a:rPr lang="en-US" sz="1700" b="1" i="1" dirty="0" err="1" smtClean="0">
                <a:latin typeface="+mn-lt"/>
              </a:rPr>
              <a:t>tu</a:t>
            </a:r>
            <a:r>
              <a:rPr lang="en-US" sz="1700" b="1" i="1" dirty="0" smtClean="0">
                <a:latin typeface="+mn-lt"/>
              </a:rPr>
              <a:t> </a:t>
            </a:r>
            <a:r>
              <a:rPr lang="en-US" sz="1700" b="1" i="1" dirty="0" err="1" smtClean="0">
                <a:latin typeface="+mn-lt"/>
              </a:rPr>
              <a:t>compras</a:t>
            </a:r>
            <a:r>
              <a:rPr lang="en-US" sz="1700" b="1" i="1" dirty="0" smtClean="0">
                <a:latin typeface="+mn-lt"/>
              </a:rPr>
              <a:t> en </a:t>
            </a:r>
            <a:r>
              <a:rPr lang="en-US" sz="1700" b="1" i="1" dirty="0" err="1" smtClean="0">
                <a:latin typeface="+mn-lt"/>
              </a:rPr>
              <a:t>negocios</a:t>
            </a:r>
            <a:r>
              <a:rPr lang="en-US" sz="1700" b="1" i="1" dirty="0" smtClean="0">
                <a:latin typeface="+mn-lt"/>
              </a:rPr>
              <a:t> de </a:t>
            </a:r>
            <a:r>
              <a:rPr lang="en-US" sz="1700" b="1" i="1" dirty="0" err="1" smtClean="0">
                <a:latin typeface="+mn-lt"/>
              </a:rPr>
              <a:t>dueños</a:t>
            </a:r>
            <a:r>
              <a:rPr lang="en-US" sz="1700" b="1" i="1" dirty="0" smtClean="0">
                <a:latin typeface="+mn-lt"/>
              </a:rPr>
              <a:t> locales, </a:t>
            </a:r>
            <a:r>
              <a:rPr lang="en-US" sz="1700" b="1" i="1" dirty="0" err="1" smtClean="0">
                <a:latin typeface="+mn-lt"/>
              </a:rPr>
              <a:t>eres</a:t>
            </a:r>
            <a:r>
              <a:rPr lang="en-US" sz="1700" b="1" i="1" dirty="0" smtClean="0">
                <a:latin typeface="+mn-lt"/>
              </a:rPr>
              <a:t> </a:t>
            </a:r>
            <a:r>
              <a:rPr lang="en-US" sz="1700" b="1" i="1" dirty="0" err="1" smtClean="0">
                <a:latin typeface="+mn-lt"/>
              </a:rPr>
              <a:t>recompensado</a:t>
            </a:r>
            <a:r>
              <a:rPr lang="en-US" sz="1700" b="1" i="1" dirty="0" smtClean="0">
                <a:latin typeface="+mn-lt"/>
              </a:rPr>
              <a:t> de dos </a:t>
            </a:r>
            <a:r>
              <a:rPr lang="en-US" sz="1700" b="1" i="1" dirty="0" err="1" smtClean="0">
                <a:latin typeface="+mn-lt"/>
              </a:rPr>
              <a:t>maneras</a:t>
            </a:r>
            <a:r>
              <a:rPr lang="en-US" sz="1700" b="1" i="1" dirty="0" smtClean="0">
                <a:latin typeface="+mn-lt"/>
              </a:rPr>
              <a:t>:</a:t>
            </a:r>
            <a:endParaRPr lang="en-US" sz="1700" b="1" i="1" dirty="0">
              <a:latin typeface="+mn-lt"/>
            </a:endParaRPr>
          </a:p>
          <a:p>
            <a:pPr>
              <a:defRPr/>
            </a:pPr>
            <a:endParaRPr lang="en-US" sz="1200" dirty="0">
              <a:latin typeface="Arial" charset="0"/>
            </a:endParaRPr>
          </a:p>
          <a:p>
            <a:pPr marL="579438" indent="-411163">
              <a:buFont typeface="Wingdings" pitchFamily="2" charset="2"/>
              <a:buChar char="q"/>
              <a:defRPr/>
            </a:pP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Ganas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puntos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comunitarios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 (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puntos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 de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recompensa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) en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cada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compra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que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califique</a:t>
            </a:r>
            <a:r>
              <a:rPr lang="en-US" sz="1600" b="1" dirty="0">
                <a:solidFill>
                  <a:srgbClr val="339966"/>
                </a:solidFill>
                <a:latin typeface="+mn-lt"/>
              </a:rPr>
              <a:t/>
            </a:r>
            <a:br>
              <a:rPr lang="en-US" sz="1600" b="1" dirty="0">
                <a:solidFill>
                  <a:srgbClr val="339966"/>
                </a:solidFill>
                <a:latin typeface="+mn-lt"/>
              </a:rPr>
            </a:br>
            <a:endParaRPr lang="en-US" sz="1600" b="1" dirty="0">
              <a:solidFill>
                <a:srgbClr val="339966"/>
              </a:solidFill>
              <a:latin typeface="+mn-lt"/>
            </a:endParaRPr>
          </a:p>
          <a:p>
            <a:pPr marL="579438" indent="-411163">
              <a:buFont typeface="Wingdings" pitchFamily="2" charset="2"/>
              <a:buChar char="q"/>
              <a:defRPr/>
            </a:pP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Ganas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donaciones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, un “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regalo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” de los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negocios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 </a:t>
            </a:r>
            <a:r>
              <a:rPr lang="en-US" sz="1600" b="1" i="1" dirty="0" smtClean="0">
                <a:solidFill>
                  <a:srgbClr val="339966"/>
                </a:solidFill>
                <a:latin typeface="+mn-lt"/>
              </a:rPr>
              <a:t>Locales les </a:t>
            </a:r>
            <a:r>
              <a:rPr lang="en-US" sz="1600" b="1" i="1" dirty="0" err="1" smtClean="0">
                <a:solidFill>
                  <a:srgbClr val="339966"/>
                </a:solidFill>
                <a:latin typeface="+mn-lt"/>
              </a:rPr>
              <a:t>importa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,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por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 la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organización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 sin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ánimo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 de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lucro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participante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que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tu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 </a:t>
            </a:r>
            <a:r>
              <a:rPr lang="en-US" sz="1600" b="1" dirty="0" err="1" smtClean="0">
                <a:solidFill>
                  <a:srgbClr val="339966"/>
                </a:solidFill>
                <a:latin typeface="+mn-lt"/>
              </a:rPr>
              <a:t>selecciones</a:t>
            </a:r>
            <a:r>
              <a:rPr lang="en-US" sz="1600" b="1" dirty="0" smtClean="0">
                <a:solidFill>
                  <a:srgbClr val="339966"/>
                </a:solidFill>
                <a:latin typeface="+mn-lt"/>
              </a:rPr>
              <a:t>. </a:t>
            </a:r>
            <a:r>
              <a:rPr lang="en-US" i="1" dirty="0">
                <a:latin typeface="Arial" charset="0"/>
              </a:rPr>
              <a:t/>
            </a:r>
            <a:br>
              <a:rPr lang="en-US" i="1" dirty="0">
                <a:latin typeface="Arial" charset="0"/>
              </a:rPr>
            </a:br>
            <a:endParaRPr lang="en-US" dirty="0">
              <a:latin typeface="Arial" charset="0"/>
            </a:endParaRPr>
          </a:p>
        </p:txBody>
      </p:sp>
      <p:pic>
        <p:nvPicPr>
          <p:cNvPr id="3687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066800"/>
            <a:ext cx="38385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2" name="TextBox 9"/>
          <p:cNvSpPr txBox="1">
            <a:spLocks noChangeArrowheads="1"/>
          </p:cNvSpPr>
          <p:nvPr/>
        </p:nvSpPr>
        <p:spPr bwMode="auto">
          <a:xfrm>
            <a:off x="4267200" y="152400"/>
            <a:ext cx="48768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500" b="1" dirty="0" err="1" smtClean="0">
                <a:solidFill>
                  <a:srgbClr val="0000CC"/>
                </a:solidFill>
              </a:rPr>
              <a:t>Recompensas</a:t>
            </a:r>
            <a:r>
              <a:rPr lang="en-US" sz="2500" b="1" dirty="0" smtClean="0">
                <a:solidFill>
                  <a:srgbClr val="0000CC"/>
                </a:solidFill>
              </a:rPr>
              <a:t>/</a:t>
            </a:r>
            <a:r>
              <a:rPr lang="en-US" sz="2500" b="1" dirty="0" err="1" smtClean="0">
                <a:solidFill>
                  <a:srgbClr val="0000CC"/>
                </a:solidFill>
              </a:rPr>
              <a:t>Lealtad</a:t>
            </a:r>
            <a:r>
              <a:rPr lang="en-US" sz="2500" b="1" dirty="0" smtClean="0">
                <a:solidFill>
                  <a:srgbClr val="0000CC"/>
                </a:solidFill>
              </a:rPr>
              <a:t>/</a:t>
            </a:r>
            <a:r>
              <a:rPr lang="en-US" sz="2500" b="1" dirty="0" err="1" smtClean="0">
                <a:solidFill>
                  <a:srgbClr val="0000CC"/>
                </a:solidFill>
              </a:rPr>
              <a:t>Caridad</a:t>
            </a:r>
            <a:endParaRPr lang="en-US" sz="25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83CF2330-9FDC-4C5A-A81D-23DEC156DEF0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7891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2BE9852F-6565-434A-ACA2-3E6C4B04731D}" type="slidenum">
              <a:rPr lang="en-US" altLang="en-AU">
                <a:latin typeface="Arial" pitchFamily="34" charset="0"/>
              </a:rPr>
              <a:pPr/>
              <a:t>28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5600" y="3300413"/>
            <a:ext cx="6248400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smtClean="0">
                <a:latin typeface="+mn-lt"/>
              </a:rPr>
              <a:t>El </a:t>
            </a:r>
            <a:r>
              <a:rPr lang="en-US" sz="2400" dirty="0" err="1" smtClean="0">
                <a:latin typeface="+mn-lt"/>
              </a:rPr>
              <a:t>Banco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Nacional</a:t>
            </a:r>
            <a:r>
              <a:rPr lang="en-US" sz="2400" dirty="0" smtClean="0">
                <a:latin typeface="+mn-lt"/>
              </a:rPr>
              <a:t> Los Alamos </a:t>
            </a:r>
            <a:r>
              <a:rPr lang="en-US" sz="2400" dirty="0" err="1" smtClean="0">
                <a:latin typeface="+mn-lt"/>
              </a:rPr>
              <a:t>tiene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encriptada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las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tarjetas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existentes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doradas</a:t>
            </a:r>
            <a:r>
              <a:rPr lang="en-US" sz="2400" dirty="0" smtClean="0">
                <a:latin typeface="+mn-lt"/>
              </a:rPr>
              <a:t> de </a:t>
            </a:r>
            <a:r>
              <a:rPr lang="en-US" sz="2400" dirty="0" err="1" smtClean="0">
                <a:latin typeface="+mn-lt"/>
              </a:rPr>
              <a:t>débito</a:t>
            </a:r>
            <a:r>
              <a:rPr lang="en-US" sz="2400" dirty="0" smtClean="0">
                <a:latin typeface="+mn-lt"/>
              </a:rPr>
              <a:t> y </a:t>
            </a:r>
            <a:r>
              <a:rPr lang="en-US" sz="2400" dirty="0" err="1" smtClean="0">
                <a:latin typeface="+mn-lt"/>
              </a:rPr>
              <a:t>Crédito</a:t>
            </a:r>
            <a:r>
              <a:rPr lang="en-US" sz="2400" dirty="0" smtClean="0">
                <a:latin typeface="+mn-lt"/>
              </a:rPr>
              <a:t> Visa</a:t>
            </a:r>
            <a:r>
              <a:rPr lang="en-US" sz="2400" baseline="30000" dirty="0" smtClean="0"/>
              <a:t>®</a:t>
            </a:r>
            <a:r>
              <a:rPr lang="en-US" sz="2400" dirty="0" smtClean="0">
                <a:latin typeface="+mn-lt"/>
              </a:rPr>
              <a:t> de </a:t>
            </a:r>
            <a:r>
              <a:rPr lang="en-US" sz="2400" dirty="0" err="1" smtClean="0">
                <a:latin typeface="+mn-lt"/>
              </a:rPr>
              <a:t>sus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clientes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como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tarjetas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comunitarias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i="1" dirty="0" smtClean="0">
                <a:latin typeface="+mn-lt"/>
              </a:rPr>
              <a:t>Locales les </a:t>
            </a:r>
            <a:r>
              <a:rPr lang="en-US" sz="2400" i="1" dirty="0" err="1" smtClean="0">
                <a:latin typeface="+mn-lt"/>
              </a:rPr>
              <a:t>importa</a:t>
            </a:r>
            <a:r>
              <a:rPr lang="en-US" sz="2400" dirty="0" smtClean="0">
                <a:latin typeface="+mn-lt"/>
              </a:rPr>
              <a:t>.</a:t>
            </a:r>
            <a:endParaRPr lang="en-US" sz="2400" dirty="0">
              <a:latin typeface="+mn-lt"/>
            </a:endParaRPr>
          </a:p>
          <a:p>
            <a:pPr>
              <a:defRPr/>
            </a:pPr>
            <a:endParaRPr lang="en-US" sz="2000" dirty="0">
              <a:latin typeface="Arial" charset="0"/>
            </a:endParaRPr>
          </a:p>
          <a:p>
            <a:pPr>
              <a:defRPr/>
            </a:pPr>
            <a:endParaRPr lang="en-US" sz="2000" dirty="0"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152400"/>
            <a:ext cx="7239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3000" b="1" dirty="0">
                <a:solidFill>
                  <a:srgbClr val="C00000"/>
                </a:solidFill>
                <a:latin typeface="+mj-lt"/>
              </a:rPr>
              <a:t>LANB </a:t>
            </a:r>
            <a:r>
              <a:rPr lang="en-US" sz="3000" b="1" dirty="0" err="1" smtClean="0">
                <a:solidFill>
                  <a:srgbClr val="C00000"/>
                </a:solidFill>
                <a:latin typeface="+mj-lt"/>
              </a:rPr>
              <a:t>Único-Deslizamiento</a:t>
            </a:r>
            <a:r>
              <a:rPr lang="en-US" sz="30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  <a:latin typeface="+mj-lt"/>
              </a:rPr>
              <a:t>esta</a:t>
            </a:r>
            <a:r>
              <a:rPr lang="en-US" sz="30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  <a:latin typeface="+mj-lt"/>
              </a:rPr>
              <a:t>aquí</a:t>
            </a:r>
            <a:r>
              <a:rPr lang="en-US" sz="3000" b="1" dirty="0" smtClean="0">
                <a:solidFill>
                  <a:srgbClr val="C00000"/>
                </a:solidFill>
                <a:latin typeface="+mj-lt"/>
              </a:rPr>
              <a:t>!</a:t>
            </a:r>
            <a:endParaRPr lang="en-US" sz="3000" b="1" dirty="0">
              <a:solidFill>
                <a:srgbClr val="C00000"/>
              </a:solidFill>
              <a:latin typeface="+mj-lt"/>
            </a:endParaRPr>
          </a:p>
          <a:p>
            <a:pPr algn="r">
              <a:defRPr/>
            </a:pPr>
            <a:endParaRPr lang="en-US" sz="3000" dirty="0"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95600" y="1189038"/>
            <a:ext cx="6248400" cy="184665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 smtClean="0">
                <a:latin typeface="+mn-lt"/>
              </a:rPr>
              <a:t>Tu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ahora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recibiras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puntos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automáticamente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cuando</a:t>
            </a:r>
            <a:r>
              <a:rPr lang="en-US" sz="2400" dirty="0" smtClean="0">
                <a:latin typeface="+mn-lt"/>
              </a:rPr>
              <a:t> uses </a:t>
            </a:r>
            <a:r>
              <a:rPr lang="en-US" sz="2400" dirty="0" err="1" smtClean="0">
                <a:latin typeface="+mn-lt"/>
              </a:rPr>
              <a:t>tu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tarjeta</a:t>
            </a:r>
            <a:r>
              <a:rPr lang="en-US" sz="2400" dirty="0" smtClean="0">
                <a:latin typeface="+mn-lt"/>
              </a:rPr>
              <a:t> del </a:t>
            </a:r>
            <a:r>
              <a:rPr lang="en-US" sz="2400" dirty="0" err="1" smtClean="0">
                <a:latin typeface="+mn-lt"/>
              </a:rPr>
              <a:t>Banco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Nacional</a:t>
            </a:r>
            <a:r>
              <a:rPr lang="en-US" sz="2400" dirty="0" smtClean="0">
                <a:latin typeface="+mn-lt"/>
              </a:rPr>
              <a:t> Los Alamos </a:t>
            </a:r>
            <a:r>
              <a:rPr lang="en-US" sz="2400" dirty="0" err="1" smtClean="0">
                <a:latin typeface="+mn-lt"/>
              </a:rPr>
              <a:t>para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hacer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una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compra</a:t>
            </a:r>
            <a:r>
              <a:rPr lang="en-US" sz="2400" dirty="0" smtClean="0">
                <a:latin typeface="+mn-lt"/>
              </a:rPr>
              <a:t>. </a:t>
            </a:r>
            <a:endParaRPr lang="en-US" sz="2400" dirty="0">
              <a:latin typeface="+mn-lt"/>
            </a:endParaRPr>
          </a:p>
          <a:p>
            <a:pPr>
              <a:defRPr/>
            </a:pPr>
            <a:endParaRPr lang="en-US" dirty="0">
              <a:latin typeface="Arial" charset="0"/>
            </a:endParaRPr>
          </a:p>
        </p:txBody>
      </p:sp>
      <p:pic>
        <p:nvPicPr>
          <p:cNvPr id="3789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2325688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DCA10932-8C6F-4CEA-81F6-ACAF45C39F70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8915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D4E76945-61DD-4B82-898C-90E926ED959E}" type="slidenum">
              <a:rPr lang="en-US" altLang="en-AU">
                <a:latin typeface="Arial" pitchFamily="34" charset="0"/>
              </a:rPr>
              <a:pPr/>
              <a:t>29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28600" y="789087"/>
            <a:ext cx="86106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numCol="3" anchor="ctr">
            <a:spAutoFit/>
          </a:bodyPr>
          <a:lstStyle/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Ace Hardware of Santa Fe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Acoma Optical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Act II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Advanced Janitor Supply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Agua Fria Nursery, Inc.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Ancient City Opticians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Annapurna Chai House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Aranda's Plumbing &amp; Heating Services, Inc.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A Touch of Glass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Au Boudoir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Axis Hair Studio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Blue Heron Restaurant at Sunrise Springs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Canyon Lending Group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Casa Natura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CG Higgins Confections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Collected Works Bookstore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Coronado Paint and Decorating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Creative Couriers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Dish n' Spoon Cafe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Dotfoil Computer Services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Ecco Espresso &amp; Gelato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El Farol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El Tesoro Cafe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Fraser Med Center Pharmacy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Get Printing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Green Line Cleaning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High Desert Angler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High Times Oxygen Spa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Holiday Salon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Honey Do Home Repair &amp; Closets Too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Jackalope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James Kallas Jewelers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Kakawa Chocolate House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Kate Brennan Shoes &amp; Such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Leslie Lakind DDS, PC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Living Water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Los Mayas Restaurante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Marcy Street Card Shop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Massage &amp; Banya Spa of Santa Fe, LLC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Matthews Office Supply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Medicap Pharmacy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Medicap Pharmacy/El Dorado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Miklo's Coffeehouse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New Method Dry Cleaners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New Mexico Bike-N-Sport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Pizza, Etc.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Plaza Bakery &amp; Haagen Dazs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Plaza Cafe Southside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Quinn Tire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Quintana Optical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Sangre de Cristo Mountain Works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Santa Fe Baking Company &amp; Cafe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Santa Fe Eyes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Santa Fe Hemp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Santa Fe Mountain Sports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Santa Fe Printing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Santa Fe Reporter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Santa Fe Southern Railway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Spa Box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Spa Samadhi at Sunrise Springs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Sunrise Springs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Teca Tu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Terra Bella Furniture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The Firebird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The Golden Eye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The Reel Life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The Running Hub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The Teahouse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Travel Bug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Tumbleweeds Newspaper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Valdes Paint &amp; Glass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Valdes Picture Frames &amp; Art Supplies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Veterinary Dentistry &amp; Oral Surgery of NM, LLC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www.stickerjunkie.com -LANB Cards ONLY!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Zia Diner</a:t>
            </a:r>
            <a:endParaRPr lang="en-US" sz="900" dirty="0"/>
          </a:p>
          <a:p>
            <a:pPr eaLnBrk="0" hangingPunct="0">
              <a:defRPr/>
            </a:pPr>
            <a:r>
              <a:rPr lang="en-US" sz="1200" dirty="0">
                <a:ea typeface="Calibri" pitchFamily="34" charset="0"/>
                <a:cs typeface="Times New Roman" pitchFamily="18" charset="0"/>
              </a:rPr>
              <a:t>Zoe and Guido's</a:t>
            </a:r>
            <a:endParaRPr lang="en-US" dirty="0"/>
          </a:p>
        </p:txBody>
      </p:sp>
      <p:sp>
        <p:nvSpPr>
          <p:cNvPr id="38918" name="TextBox 5"/>
          <p:cNvSpPr txBox="1">
            <a:spLocks noChangeArrowheads="1"/>
          </p:cNvSpPr>
          <p:nvPr/>
        </p:nvSpPr>
        <p:spPr bwMode="auto">
          <a:xfrm>
            <a:off x="228600" y="0"/>
            <a:ext cx="6324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 dirty="0" smtClean="0">
                <a:solidFill>
                  <a:srgbClr val="0070C0"/>
                </a:solidFill>
              </a:rPr>
              <a:t>Locales les </a:t>
            </a:r>
            <a:r>
              <a:rPr lang="en-US" sz="2400" b="1" i="1" dirty="0" err="1" smtClean="0">
                <a:solidFill>
                  <a:srgbClr val="0070C0"/>
                </a:solidFill>
              </a:rPr>
              <a:t>importa</a:t>
            </a:r>
            <a:r>
              <a:rPr lang="en-US" sz="2400" b="1" i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– </a:t>
            </a:r>
            <a:r>
              <a:rPr lang="en-US" sz="2400" b="1" dirty="0" err="1" smtClean="0">
                <a:solidFill>
                  <a:srgbClr val="0070C0"/>
                </a:solidFill>
              </a:rPr>
              <a:t>Mercaderes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Participantes</a:t>
            </a: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389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38100"/>
            <a:ext cx="1512888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C47BCE3B-FA7F-4C6D-82A4-BDCB8246D9C9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39939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D46165AA-9F92-43EA-BB84-D8B6F1835109}" type="slidenum">
              <a:rPr lang="en-US" altLang="en-AU">
                <a:latin typeface="Arial" pitchFamily="34" charset="0"/>
              </a:rPr>
              <a:pPr/>
              <a:t>30</a:t>
            </a:fld>
            <a:endParaRPr lang="en-US" altLang="en-AU">
              <a:latin typeface="Arial" pitchFamily="34" charset="0"/>
            </a:endParaRPr>
          </a:p>
        </p:txBody>
      </p:sp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152400"/>
            <a:ext cx="80851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0"/>
            <a:ext cx="588803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3505200"/>
            <a:ext cx="353853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4" name="TextBox 7"/>
          <p:cNvSpPr txBox="1">
            <a:spLocks noChangeArrowheads="1"/>
          </p:cNvSpPr>
          <p:nvPr/>
        </p:nvSpPr>
        <p:spPr bwMode="auto">
          <a:xfrm>
            <a:off x="3733800" y="3505200"/>
            <a:ext cx="51816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tarjeta</a:t>
            </a:r>
            <a:r>
              <a:rPr lang="en-US" sz="2000" dirty="0" smtClean="0"/>
              <a:t> de </a:t>
            </a:r>
            <a:r>
              <a:rPr lang="en-US" sz="2000" dirty="0" err="1" smtClean="0"/>
              <a:t>lealtad</a:t>
            </a:r>
            <a:r>
              <a:rPr lang="en-US" sz="2000" dirty="0" smtClean="0"/>
              <a:t> </a:t>
            </a:r>
            <a:r>
              <a:rPr lang="en-US" sz="2000" dirty="0" err="1" smtClean="0"/>
              <a:t>comunitaria</a:t>
            </a:r>
            <a:r>
              <a:rPr lang="en-US" sz="2000" dirty="0" smtClean="0"/>
              <a:t>, no </a:t>
            </a:r>
            <a:r>
              <a:rPr lang="en-US" sz="2000" dirty="0" err="1" smtClean="0"/>
              <a:t>usada</a:t>
            </a:r>
            <a:r>
              <a:rPr lang="en-US" sz="2000" dirty="0" smtClean="0"/>
              <a:t> </a:t>
            </a:r>
            <a:r>
              <a:rPr lang="en-US" sz="2000" dirty="0" err="1" smtClean="0"/>
              <a:t>para</a:t>
            </a:r>
            <a:r>
              <a:rPr lang="en-US" sz="2000" dirty="0" smtClean="0"/>
              <a:t> </a:t>
            </a:r>
            <a:r>
              <a:rPr lang="en-US" sz="2000" dirty="0" err="1" smtClean="0"/>
              <a:t>pagos</a:t>
            </a:r>
            <a:r>
              <a:rPr lang="en-US" sz="2000" dirty="0" smtClean="0"/>
              <a:t>. </a:t>
            </a:r>
            <a:endParaRPr lang="en-US" sz="2000" dirty="0"/>
          </a:p>
          <a:p>
            <a:pPr marL="228600" indent="-228600">
              <a:buFont typeface="Arial" pitchFamily="34" charset="0"/>
              <a:buChar char="•"/>
            </a:pPr>
            <a:r>
              <a:rPr lang="en-US" sz="2000" dirty="0" err="1" smtClean="0"/>
              <a:t>Negocios</a:t>
            </a:r>
            <a:r>
              <a:rPr lang="en-US" sz="2000" dirty="0" smtClean="0"/>
              <a:t> </a:t>
            </a:r>
            <a:r>
              <a:rPr lang="en-US" sz="2000" dirty="0" err="1" smtClean="0"/>
              <a:t>deslizan</a:t>
            </a:r>
            <a:r>
              <a:rPr lang="en-US" sz="2000" dirty="0" smtClean="0"/>
              <a:t> o </a:t>
            </a:r>
            <a:r>
              <a:rPr lang="en-US" sz="2000" dirty="0" err="1" smtClean="0"/>
              <a:t>escanean</a:t>
            </a:r>
            <a:r>
              <a:rPr lang="en-US" sz="2000" dirty="0" smtClean="0"/>
              <a:t> </a:t>
            </a:r>
            <a:r>
              <a:rPr lang="en-US" sz="2000" dirty="0" err="1" smtClean="0"/>
              <a:t>su</a:t>
            </a:r>
            <a:r>
              <a:rPr lang="en-US" sz="2000" dirty="0" smtClean="0"/>
              <a:t> </a:t>
            </a:r>
            <a:r>
              <a:rPr lang="en-US" sz="2000" dirty="0" err="1" smtClean="0"/>
              <a:t>tarjeta</a:t>
            </a:r>
            <a:r>
              <a:rPr lang="en-US" sz="2000" dirty="0" smtClean="0"/>
              <a:t> </a:t>
            </a:r>
            <a:r>
              <a:rPr lang="en-US" sz="2000" dirty="0" err="1" smtClean="0"/>
              <a:t>comunitaria</a:t>
            </a:r>
            <a:r>
              <a:rPr lang="en-US" sz="2000" dirty="0" smtClean="0"/>
              <a:t> </a:t>
            </a:r>
            <a:r>
              <a:rPr lang="en-US" sz="2000" dirty="0" err="1" smtClean="0"/>
              <a:t>usando</a:t>
            </a:r>
            <a:r>
              <a:rPr lang="en-US" sz="2000" dirty="0" smtClean="0"/>
              <a:t> la terminal de </a:t>
            </a:r>
            <a:r>
              <a:rPr lang="en-US" sz="2000" dirty="0" err="1" smtClean="0"/>
              <a:t>tarjetas</a:t>
            </a:r>
            <a:r>
              <a:rPr lang="en-US" sz="2000" dirty="0" smtClean="0"/>
              <a:t> de </a:t>
            </a:r>
            <a:r>
              <a:rPr lang="en-US" sz="2000" dirty="0" err="1" smtClean="0"/>
              <a:t>crédito</a:t>
            </a:r>
            <a:r>
              <a:rPr lang="en-US" sz="2000" dirty="0" smtClean="0"/>
              <a:t> </a:t>
            </a:r>
            <a:r>
              <a:rPr lang="en-US" sz="2000" dirty="0" err="1" smtClean="0"/>
              <a:t>existente</a:t>
            </a:r>
            <a:r>
              <a:rPr lang="en-US" sz="2000" dirty="0" smtClean="0"/>
              <a:t>.</a:t>
            </a:r>
            <a:endParaRPr lang="en-US" sz="2000" dirty="0"/>
          </a:p>
          <a:p>
            <a:pPr marL="228600" indent="-228600">
              <a:buFont typeface="Arial" pitchFamily="34" charset="0"/>
              <a:buChar char="•"/>
            </a:pPr>
            <a:r>
              <a:rPr lang="en-US" sz="2000" dirty="0" err="1" smtClean="0"/>
              <a:t>Negocios</a:t>
            </a:r>
            <a:r>
              <a:rPr lang="en-US" sz="2000" dirty="0" smtClean="0"/>
              <a:t> son </a:t>
            </a:r>
            <a:r>
              <a:rPr lang="en-US" sz="2000" dirty="0" err="1" smtClean="0"/>
              <a:t>facturados</a:t>
            </a:r>
            <a:r>
              <a:rPr lang="en-US" sz="2000" dirty="0" smtClean="0"/>
              <a:t> </a:t>
            </a:r>
            <a:r>
              <a:rPr lang="en-US" sz="2000" dirty="0" err="1" smtClean="0"/>
              <a:t>mensualmente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la </a:t>
            </a:r>
            <a:r>
              <a:rPr lang="en-US" sz="2000" dirty="0" err="1" smtClean="0"/>
              <a:t>cantidad</a:t>
            </a:r>
            <a:r>
              <a:rPr lang="en-US" sz="2000" dirty="0" smtClean="0"/>
              <a:t> de rebate </a:t>
            </a:r>
            <a:r>
              <a:rPr lang="en-US" sz="2000" dirty="0" err="1" smtClean="0"/>
              <a:t>comunitario</a:t>
            </a:r>
            <a:r>
              <a:rPr lang="en-US" sz="2000" dirty="0" smtClean="0"/>
              <a:t>. </a:t>
            </a:r>
            <a:r>
              <a:rPr lang="en-US" sz="2000" dirty="0" err="1" smtClean="0"/>
              <a:t>Interra</a:t>
            </a:r>
            <a:r>
              <a:rPr lang="en-US" sz="2000" dirty="0" smtClean="0"/>
              <a:t> </a:t>
            </a:r>
            <a:r>
              <a:rPr lang="en-US" sz="2000" dirty="0" err="1" smtClean="0"/>
              <a:t>desembolsa</a:t>
            </a:r>
            <a:r>
              <a:rPr lang="en-US" sz="2000" dirty="0" smtClean="0"/>
              <a:t> los </a:t>
            </a:r>
            <a:r>
              <a:rPr lang="en-US" sz="2000" dirty="0" err="1" smtClean="0"/>
              <a:t>dólares</a:t>
            </a:r>
            <a:r>
              <a:rPr lang="en-US" sz="2000" dirty="0" smtClean="0"/>
              <a:t> a los </a:t>
            </a:r>
            <a:r>
              <a:rPr lang="en-US" sz="2000" dirty="0" err="1" smtClean="0"/>
              <a:t>poseedores</a:t>
            </a:r>
            <a:r>
              <a:rPr lang="en-US" sz="2000" dirty="0" smtClean="0"/>
              <a:t> de </a:t>
            </a:r>
            <a:r>
              <a:rPr lang="en-US" sz="2000" dirty="0" err="1" smtClean="0"/>
              <a:t>tarjeta</a:t>
            </a:r>
            <a:r>
              <a:rPr lang="en-US" sz="2000" dirty="0" smtClean="0"/>
              <a:t> y </a:t>
            </a:r>
            <a:r>
              <a:rPr lang="en-US" sz="2000" dirty="0" err="1" smtClean="0"/>
              <a:t>sus</a:t>
            </a:r>
            <a:r>
              <a:rPr lang="en-US" sz="2000" dirty="0" smtClean="0"/>
              <a:t> </a:t>
            </a:r>
            <a:r>
              <a:rPr lang="en-US" sz="2000" dirty="0" err="1" smtClean="0"/>
              <a:t>beneficiarios</a:t>
            </a:r>
            <a:r>
              <a:rPr lang="en-US" sz="2000" dirty="0" smtClean="0"/>
              <a:t> </a:t>
            </a:r>
            <a:r>
              <a:rPr lang="en-US" sz="2000" dirty="0" err="1" smtClean="0"/>
              <a:t>elegidos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DB9E2458-0D01-4B2B-9AC4-1CF78587DFA4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40963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3083102-F1EC-4ED3-9D7A-4E4998DD70CA}" type="slidenum">
              <a:rPr lang="en-US" altLang="en-AU">
                <a:latin typeface="Arial" pitchFamily="34" charset="0"/>
              </a:rPr>
              <a:pPr/>
              <a:t>31</a:t>
            </a:fld>
            <a:endParaRPr lang="en-US" altLang="en-AU">
              <a:latin typeface="Arial" pitchFamily="34" charset="0"/>
            </a:endParaRPr>
          </a:p>
        </p:txBody>
      </p:sp>
      <p:pic>
        <p:nvPicPr>
          <p:cNvPr id="4096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26538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800600"/>
            <a:ext cx="22225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67" name="Group 9"/>
          <p:cNvGrpSpPr>
            <a:grpSpLocks/>
          </p:cNvGrpSpPr>
          <p:nvPr/>
        </p:nvGrpSpPr>
        <p:grpSpPr bwMode="auto">
          <a:xfrm>
            <a:off x="5486400" y="4733925"/>
            <a:ext cx="3648075" cy="1362075"/>
            <a:chOff x="0" y="4724400"/>
            <a:chExt cx="3419475" cy="1133475"/>
          </a:xfrm>
        </p:grpSpPr>
        <p:pic>
          <p:nvPicPr>
            <p:cNvPr id="40969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4724400"/>
              <a:ext cx="1152525" cy="1133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70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43000" y="4724400"/>
              <a:ext cx="1114425" cy="1114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71" name="Picture 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86000" y="4724400"/>
              <a:ext cx="1133475" cy="1123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68" name="Rectangle 10"/>
          <p:cNvSpPr>
            <a:spLocks noChangeArrowheads="1"/>
          </p:cNvSpPr>
          <p:nvPr/>
        </p:nvSpPr>
        <p:spPr bwMode="auto">
          <a:xfrm>
            <a:off x="2133600" y="6015038"/>
            <a:ext cx="5791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http://sonomacounty.golocal.coop/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F92951D1-AAC5-455E-BA04-CA81EDC49F05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41987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C85E7AED-0CD7-46D8-921F-DB3FB352978F}" type="slidenum">
              <a:rPr lang="en-US" altLang="en-AU">
                <a:latin typeface="Arial" pitchFamily="34" charset="0"/>
              </a:rPr>
              <a:pPr/>
              <a:t>32</a:t>
            </a:fld>
            <a:endParaRPr lang="en-US" altLang="en-AU">
              <a:latin typeface="Arial" pitchFamily="34" charset="0"/>
            </a:endParaRPr>
          </a:p>
        </p:txBody>
      </p:sp>
      <p:pic>
        <p:nvPicPr>
          <p:cNvPr id="41989" name="Picture 4" descr="CommunWay-GW43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63" y="1447800"/>
            <a:ext cx="4008437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5" descr="CommunWayNote10.jpg"/>
          <p:cNvPicPr>
            <a:picLocks noChangeAspect="1"/>
          </p:cNvPicPr>
          <p:nvPr/>
        </p:nvPicPr>
        <p:blipFill>
          <a:blip r:embed="rId4" cstate="print">
            <a:lum contrast="-10000"/>
          </a:blip>
          <a:srcRect/>
          <a:stretch>
            <a:fillRect/>
          </a:stretch>
        </p:blipFill>
        <p:spPr bwMode="auto">
          <a:xfrm>
            <a:off x="4800600" y="3276600"/>
            <a:ext cx="3862388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99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1219200"/>
            <a:ext cx="46926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2" name="TextBox 7"/>
          <p:cNvSpPr txBox="1">
            <a:spLocks noChangeArrowheads="1"/>
          </p:cNvSpPr>
          <p:nvPr/>
        </p:nvSpPr>
        <p:spPr bwMode="auto">
          <a:xfrm>
            <a:off x="304800" y="304800"/>
            <a:ext cx="3886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dirty="0" smtClean="0">
                <a:solidFill>
                  <a:srgbClr val="003399"/>
                </a:solidFill>
              </a:rPr>
              <a:t>Un </a:t>
            </a:r>
            <a:r>
              <a:rPr lang="en-US" sz="3200" b="1" dirty="0" err="1" smtClean="0">
                <a:solidFill>
                  <a:srgbClr val="003399"/>
                </a:solidFill>
              </a:rPr>
              <a:t>Esquema</a:t>
            </a:r>
            <a:r>
              <a:rPr lang="en-US" sz="3200" b="1" dirty="0" smtClean="0">
                <a:solidFill>
                  <a:srgbClr val="003399"/>
                </a:solidFill>
              </a:rPr>
              <a:t> de </a:t>
            </a:r>
            <a:r>
              <a:rPr lang="en-US" sz="3200" b="1" dirty="0" err="1" smtClean="0">
                <a:solidFill>
                  <a:srgbClr val="003399"/>
                </a:solidFill>
              </a:rPr>
              <a:t>Caridad</a:t>
            </a:r>
            <a:endParaRPr lang="en-US" sz="3200" b="1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610600" cy="5105400"/>
          </a:xfrm>
        </p:spPr>
        <p:txBody>
          <a:bodyPr>
            <a:noAutofit/>
          </a:bodyPr>
          <a:lstStyle/>
          <a:p>
            <a:pPr marL="365760" indent="-256032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dirty="0" err="1" smtClean="0">
                <a:solidFill>
                  <a:srgbClr val="009999"/>
                </a:solidFill>
              </a:rPr>
              <a:t>Negocios</a:t>
            </a:r>
            <a:r>
              <a:rPr lang="en-US" sz="1700" dirty="0" smtClean="0"/>
              <a:t> se </a:t>
            </a:r>
            <a:r>
              <a:rPr lang="en-US" sz="1700" dirty="0" err="1" smtClean="0"/>
              <a:t>comprometen</a:t>
            </a:r>
            <a:r>
              <a:rPr lang="en-US" sz="1700" dirty="0" smtClean="0"/>
              <a:t> a </a:t>
            </a:r>
            <a:r>
              <a:rPr lang="en-US" sz="1700" dirty="0" err="1" smtClean="0"/>
              <a:t>donar</a:t>
            </a:r>
            <a:r>
              <a:rPr lang="en-US" sz="1700" dirty="0" smtClean="0"/>
              <a:t> </a:t>
            </a:r>
            <a:r>
              <a:rPr lang="en-US" sz="1700" dirty="0" err="1" smtClean="0"/>
              <a:t>dólares</a:t>
            </a:r>
            <a:r>
              <a:rPr lang="en-US" sz="1700" dirty="0" smtClean="0"/>
              <a:t> de forma </a:t>
            </a:r>
            <a:r>
              <a:rPr lang="en-US" sz="1700" dirty="0" err="1" smtClean="0"/>
              <a:t>comunitaria</a:t>
            </a:r>
            <a:r>
              <a:rPr lang="en-US" sz="1700" dirty="0" smtClean="0"/>
              <a:t> (</a:t>
            </a:r>
            <a:r>
              <a:rPr lang="en-US" sz="1700" dirty="0" err="1" smtClean="0"/>
              <a:t>fc</a:t>
            </a:r>
            <a:r>
              <a:rPr lang="en-US" sz="1700" dirty="0" smtClean="0"/>
              <a:t>$), no </a:t>
            </a:r>
            <a:r>
              <a:rPr lang="en-US" sz="1700" dirty="0" err="1" smtClean="0"/>
              <a:t>efectivo</a:t>
            </a:r>
            <a:r>
              <a:rPr lang="en-US" sz="1700" dirty="0" smtClean="0"/>
              <a:t> o </a:t>
            </a:r>
            <a:r>
              <a:rPr lang="en-US" sz="1700" dirty="0" err="1" smtClean="0"/>
              <a:t>productos</a:t>
            </a:r>
            <a:r>
              <a:rPr lang="en-US" sz="1700" dirty="0" smtClean="0"/>
              <a:t>, a </a:t>
            </a:r>
            <a:r>
              <a:rPr lang="en-US" sz="1700" dirty="0" err="1" smtClean="0"/>
              <a:t>escuelas</a:t>
            </a:r>
            <a:r>
              <a:rPr lang="en-US" sz="1700" dirty="0" smtClean="0"/>
              <a:t>, </a:t>
            </a:r>
            <a:r>
              <a:rPr lang="en-US" sz="1700" dirty="0" err="1" smtClean="0"/>
              <a:t>organizaciones</a:t>
            </a:r>
            <a:r>
              <a:rPr lang="en-US" sz="1700" dirty="0" smtClean="0"/>
              <a:t>, y </a:t>
            </a:r>
            <a:r>
              <a:rPr lang="en-US" sz="1700" dirty="0" err="1" smtClean="0"/>
              <a:t>projectos</a:t>
            </a:r>
            <a:r>
              <a:rPr lang="en-US" sz="1700" dirty="0" smtClean="0"/>
              <a:t> de </a:t>
            </a:r>
            <a:r>
              <a:rPr lang="en-US" sz="1700" dirty="0" err="1" smtClean="0"/>
              <a:t>su</a:t>
            </a:r>
            <a:r>
              <a:rPr lang="en-US" sz="1700" dirty="0" smtClean="0"/>
              <a:t> </a:t>
            </a:r>
            <a:r>
              <a:rPr lang="en-US" sz="1700" dirty="0" err="1" smtClean="0"/>
              <a:t>preferencia</a:t>
            </a:r>
            <a:r>
              <a:rPr lang="en-US" sz="1700" dirty="0" smtClean="0"/>
              <a:t>, </a:t>
            </a:r>
            <a:r>
              <a:rPr lang="en-US" sz="1700" dirty="0" err="1" smtClean="0"/>
              <a:t>concordando</a:t>
            </a:r>
            <a:r>
              <a:rPr lang="en-US" sz="1700" dirty="0" smtClean="0"/>
              <a:t> </a:t>
            </a:r>
            <a:r>
              <a:rPr lang="en-US" sz="1700" dirty="0" err="1" smtClean="0"/>
              <a:t>aceptar</a:t>
            </a:r>
            <a:r>
              <a:rPr lang="en-US" sz="1700" dirty="0" smtClean="0"/>
              <a:t> </a:t>
            </a:r>
            <a:r>
              <a:rPr lang="en-US" sz="1700" dirty="0" err="1" smtClean="0"/>
              <a:t>dólares</a:t>
            </a:r>
            <a:r>
              <a:rPr lang="en-US" sz="1700" dirty="0" smtClean="0"/>
              <a:t> de forma </a:t>
            </a:r>
            <a:r>
              <a:rPr lang="en-US" sz="1700" dirty="0" err="1" smtClean="0"/>
              <a:t>comunitaria</a:t>
            </a:r>
            <a:r>
              <a:rPr lang="en-US" sz="1700" dirty="0" smtClean="0"/>
              <a:t> (</a:t>
            </a:r>
            <a:r>
              <a:rPr lang="en-US" sz="1700" dirty="0" err="1" smtClean="0"/>
              <a:t>fc</a:t>
            </a:r>
            <a:r>
              <a:rPr lang="en-US" sz="1700" dirty="0" smtClean="0"/>
              <a:t>$) en parte o total </a:t>
            </a:r>
            <a:r>
              <a:rPr lang="en-US" sz="1700" dirty="0" err="1" smtClean="0"/>
              <a:t>pago</a:t>
            </a:r>
            <a:r>
              <a:rPr lang="en-US" sz="1700" dirty="0" smtClean="0"/>
              <a:t> </a:t>
            </a:r>
            <a:r>
              <a:rPr lang="en-US" sz="1700" dirty="0" err="1" smtClean="0"/>
              <a:t>por</a:t>
            </a:r>
            <a:r>
              <a:rPr lang="en-US" sz="1700" dirty="0" smtClean="0"/>
              <a:t> </a:t>
            </a:r>
            <a:r>
              <a:rPr lang="en-US" sz="1700" dirty="0" err="1" smtClean="0"/>
              <a:t>una</a:t>
            </a:r>
            <a:r>
              <a:rPr lang="en-US" sz="1700" dirty="0" smtClean="0"/>
              <a:t> </a:t>
            </a:r>
            <a:r>
              <a:rPr lang="en-US" sz="1700" dirty="0" err="1" smtClean="0"/>
              <a:t>venta</a:t>
            </a:r>
            <a:r>
              <a:rPr lang="en-US" sz="1700" dirty="0" smtClean="0"/>
              <a:t>.</a:t>
            </a:r>
            <a:br>
              <a:rPr lang="en-US" sz="1700" dirty="0" smtClean="0"/>
            </a:br>
            <a:endParaRPr lang="en-US" sz="1700" dirty="0" smtClean="0"/>
          </a:p>
          <a:p>
            <a:pPr marL="365760" indent="-256032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r>
              <a:rPr lang="en-US" sz="1700" b="1" dirty="0" err="1" smtClean="0">
                <a:solidFill>
                  <a:srgbClr val="009999"/>
                </a:solidFill>
              </a:rPr>
              <a:t>Organizaciones</a:t>
            </a:r>
            <a:r>
              <a:rPr lang="en-US" sz="1700" dirty="0" smtClean="0">
                <a:solidFill>
                  <a:srgbClr val="009999"/>
                </a:solidFill>
              </a:rPr>
              <a:t> </a:t>
            </a:r>
            <a:r>
              <a:rPr lang="en-US" sz="1700" dirty="0" err="1" smtClean="0"/>
              <a:t>gastan</a:t>
            </a:r>
            <a:r>
              <a:rPr lang="en-US" sz="1700" dirty="0" smtClean="0"/>
              <a:t> </a:t>
            </a:r>
            <a:r>
              <a:rPr lang="en-US" sz="1700" dirty="0" err="1" smtClean="0"/>
              <a:t>su</a:t>
            </a:r>
            <a:r>
              <a:rPr lang="en-US" sz="1700" dirty="0" smtClean="0"/>
              <a:t> </a:t>
            </a:r>
            <a:r>
              <a:rPr lang="en-US" sz="1700" dirty="0" err="1" smtClean="0"/>
              <a:t>fc</a:t>
            </a:r>
            <a:r>
              <a:rPr lang="en-US" sz="1700" dirty="0" smtClean="0"/>
              <a:t>$ en </a:t>
            </a:r>
            <a:r>
              <a:rPr lang="en-US" sz="1700" dirty="0" err="1" smtClean="0"/>
              <a:t>negocios</a:t>
            </a:r>
            <a:r>
              <a:rPr lang="en-US" sz="1700" dirty="0" smtClean="0"/>
              <a:t> </a:t>
            </a:r>
            <a:r>
              <a:rPr lang="en-US" sz="1700" dirty="0" err="1" smtClean="0"/>
              <a:t>participantes</a:t>
            </a:r>
            <a:r>
              <a:rPr lang="en-US" sz="1700" dirty="0" smtClean="0"/>
              <a:t>, </a:t>
            </a:r>
            <a:r>
              <a:rPr lang="en-US" sz="1700" dirty="0" err="1" smtClean="0"/>
              <a:t>incrementan</a:t>
            </a:r>
            <a:r>
              <a:rPr lang="en-US" sz="1700" dirty="0" smtClean="0"/>
              <a:t> los </a:t>
            </a:r>
            <a:r>
              <a:rPr lang="en-US" sz="1700" dirty="0" err="1" smtClean="0"/>
              <a:t>sueldos</a:t>
            </a:r>
            <a:r>
              <a:rPr lang="en-US" sz="1700" dirty="0" smtClean="0"/>
              <a:t> de </a:t>
            </a:r>
            <a:r>
              <a:rPr lang="en-US" sz="1700" dirty="0" err="1" smtClean="0"/>
              <a:t>su</a:t>
            </a:r>
            <a:r>
              <a:rPr lang="en-US" sz="1700" dirty="0" smtClean="0"/>
              <a:t> personal </a:t>
            </a:r>
            <a:r>
              <a:rPr lang="en-US" sz="1700" dirty="0" err="1" smtClean="0"/>
              <a:t>laboral</a:t>
            </a:r>
            <a:r>
              <a:rPr lang="en-US" sz="1700" dirty="0" smtClean="0"/>
              <a:t> y pagan </a:t>
            </a:r>
            <a:r>
              <a:rPr lang="en-US" sz="1700" dirty="0" err="1" smtClean="0"/>
              <a:t>por</a:t>
            </a:r>
            <a:r>
              <a:rPr lang="en-US" sz="1700" dirty="0" smtClean="0"/>
              <a:t> </a:t>
            </a:r>
            <a:r>
              <a:rPr lang="en-US" sz="1700" dirty="0" err="1" smtClean="0"/>
              <a:t>horas</a:t>
            </a:r>
            <a:r>
              <a:rPr lang="en-US" sz="1700" dirty="0" smtClean="0"/>
              <a:t> </a:t>
            </a:r>
            <a:r>
              <a:rPr lang="en-US" sz="1700" dirty="0" err="1" smtClean="0"/>
              <a:t>extraordinarias</a:t>
            </a:r>
            <a:r>
              <a:rPr lang="en-US" sz="1700" dirty="0" smtClean="0"/>
              <a:t> </a:t>
            </a:r>
            <a:r>
              <a:rPr lang="en-US" sz="1700" dirty="0" err="1" smtClean="0"/>
              <a:t>debidas</a:t>
            </a:r>
            <a:r>
              <a:rPr lang="en-US" sz="1700" dirty="0" smtClean="0"/>
              <a:t>, </a:t>
            </a:r>
            <a:r>
              <a:rPr lang="en-US" sz="1700" dirty="0" err="1" smtClean="0"/>
              <a:t>recompensan</a:t>
            </a:r>
            <a:r>
              <a:rPr lang="en-US" sz="1700" dirty="0" smtClean="0"/>
              <a:t> </a:t>
            </a:r>
            <a:r>
              <a:rPr lang="en-US" sz="1700" dirty="0" err="1" smtClean="0"/>
              <a:t>voluntarios</a:t>
            </a:r>
            <a:r>
              <a:rPr lang="en-US" sz="1700" dirty="0" smtClean="0"/>
              <a:t>, y </a:t>
            </a:r>
            <a:r>
              <a:rPr lang="en-US" sz="1700" dirty="0" err="1" smtClean="0"/>
              <a:t>contratan</a:t>
            </a:r>
            <a:r>
              <a:rPr lang="en-US" sz="1700" dirty="0" smtClean="0"/>
              <a:t> </a:t>
            </a:r>
            <a:r>
              <a:rPr lang="en-US" sz="1700" dirty="0" err="1" smtClean="0"/>
              <a:t>contratistas</a:t>
            </a:r>
            <a:r>
              <a:rPr lang="en-US" sz="1700" dirty="0" smtClean="0"/>
              <a:t> locales.</a:t>
            </a:r>
            <a:br>
              <a:rPr lang="en-US" sz="1700" dirty="0" smtClean="0"/>
            </a:br>
            <a:endParaRPr lang="en-US" sz="1700" dirty="0" smtClean="0"/>
          </a:p>
          <a:p>
            <a:pPr marL="122238" indent="-127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tabLst>
                <a:tab pos="122238" algn="l"/>
              </a:tabLst>
              <a:defRPr/>
            </a:pPr>
            <a:r>
              <a:rPr lang="en-US" sz="1700" b="1" dirty="0" err="1" smtClean="0">
                <a:solidFill>
                  <a:srgbClr val="009999"/>
                </a:solidFill>
              </a:rPr>
              <a:t>Gente</a:t>
            </a:r>
            <a:r>
              <a:rPr lang="en-US" sz="1700" dirty="0" smtClean="0">
                <a:solidFill>
                  <a:srgbClr val="009999"/>
                </a:solidFill>
              </a:rPr>
              <a:t>  </a:t>
            </a:r>
            <a:r>
              <a:rPr lang="en-US" sz="1700" dirty="0" err="1" smtClean="0"/>
              <a:t>que</a:t>
            </a:r>
            <a:r>
              <a:rPr lang="en-US" sz="1700" dirty="0" smtClean="0"/>
              <a:t> </a:t>
            </a:r>
            <a:r>
              <a:rPr lang="en-US" sz="1700" dirty="0" err="1" smtClean="0"/>
              <a:t>tiene</a:t>
            </a:r>
            <a:r>
              <a:rPr lang="en-US" sz="1700" dirty="0" smtClean="0"/>
              <a:t> </a:t>
            </a:r>
            <a:r>
              <a:rPr lang="en-US" sz="1700" dirty="0" err="1" smtClean="0"/>
              <a:t>dinero</a:t>
            </a:r>
            <a:r>
              <a:rPr lang="en-US" sz="1700" dirty="0" smtClean="0"/>
              <a:t> en </a:t>
            </a:r>
            <a:r>
              <a:rPr lang="en-US" sz="1700" dirty="0" err="1" smtClean="0"/>
              <a:t>efectivo</a:t>
            </a:r>
            <a:r>
              <a:rPr lang="en-US" sz="1700" dirty="0" smtClean="0"/>
              <a:t> extra </a:t>
            </a:r>
            <a:r>
              <a:rPr lang="en-US" sz="1700" dirty="0" err="1" smtClean="0"/>
              <a:t>fundan</a:t>
            </a:r>
            <a:r>
              <a:rPr lang="en-US" sz="1700" dirty="0" smtClean="0"/>
              <a:t> </a:t>
            </a:r>
            <a:r>
              <a:rPr lang="en-US" sz="1700" dirty="0" err="1" smtClean="0"/>
              <a:t>projectos</a:t>
            </a:r>
            <a:r>
              <a:rPr lang="en-US" sz="1700" dirty="0" smtClean="0"/>
              <a:t> </a:t>
            </a:r>
            <a:r>
              <a:rPr lang="en-US" sz="1700" dirty="0" err="1" smtClean="0"/>
              <a:t>que</a:t>
            </a:r>
            <a:r>
              <a:rPr lang="en-US" sz="1700" dirty="0" smtClean="0"/>
              <a:t> </a:t>
            </a:r>
            <a:r>
              <a:rPr lang="en-US" sz="1700" dirty="0" err="1" smtClean="0"/>
              <a:t>quieran</a:t>
            </a:r>
            <a:r>
              <a:rPr lang="en-US" sz="1700" dirty="0" smtClean="0"/>
              <a:t> </a:t>
            </a:r>
            <a:r>
              <a:rPr lang="en-US" sz="1700" dirty="0" err="1" smtClean="0"/>
              <a:t>apoyar</a:t>
            </a:r>
            <a:r>
              <a:rPr lang="en-US" sz="1700" dirty="0" smtClean="0"/>
              <a:t> </a:t>
            </a:r>
            <a:r>
              <a:rPr lang="en-US" sz="1700" dirty="0" err="1" smtClean="0"/>
              <a:t>comprando</a:t>
            </a:r>
            <a:r>
              <a:rPr lang="en-US" sz="1700" dirty="0" smtClean="0"/>
              <a:t> </a:t>
            </a:r>
            <a:r>
              <a:rPr lang="en-US" sz="1700" dirty="0" err="1" smtClean="0"/>
              <a:t>fc</a:t>
            </a:r>
            <a:r>
              <a:rPr lang="en-US" sz="1700" dirty="0" smtClean="0"/>
              <a:t>$ de </a:t>
            </a:r>
            <a:r>
              <a:rPr lang="en-US" sz="1700" dirty="0" err="1" smtClean="0"/>
              <a:t>aquellos</a:t>
            </a:r>
            <a:r>
              <a:rPr lang="en-US" sz="1700" dirty="0" smtClean="0"/>
              <a:t> de los </a:t>
            </a:r>
            <a:r>
              <a:rPr lang="en-US" sz="1700" dirty="0" err="1" smtClean="0"/>
              <a:t>cuales</a:t>
            </a:r>
            <a:r>
              <a:rPr lang="en-US" sz="1700" dirty="0" smtClean="0"/>
              <a:t> lo </a:t>
            </a:r>
            <a:r>
              <a:rPr lang="en-US" sz="1700" dirty="0" err="1" smtClean="0"/>
              <a:t>han</a:t>
            </a:r>
            <a:r>
              <a:rPr lang="en-US" sz="1700" dirty="0" smtClean="0"/>
              <a:t> </a:t>
            </a:r>
            <a:r>
              <a:rPr lang="en-US" sz="1700" dirty="0" err="1" smtClean="0"/>
              <a:t>recibido</a:t>
            </a:r>
            <a:r>
              <a:rPr lang="en-US" sz="1700" dirty="0" smtClean="0"/>
              <a:t>. </a:t>
            </a:r>
            <a:r>
              <a:rPr lang="en-US" sz="1700" dirty="0" err="1" smtClean="0"/>
              <a:t>Ellos</a:t>
            </a:r>
            <a:r>
              <a:rPr lang="en-US" sz="1700" dirty="0" smtClean="0"/>
              <a:t> </a:t>
            </a:r>
            <a:r>
              <a:rPr lang="en-US" sz="1700" dirty="0" err="1" smtClean="0"/>
              <a:t>entonces</a:t>
            </a:r>
            <a:r>
              <a:rPr lang="en-US" sz="1700" dirty="0" smtClean="0"/>
              <a:t> </a:t>
            </a:r>
            <a:r>
              <a:rPr lang="en-US" sz="1700" dirty="0" err="1" smtClean="0"/>
              <a:t>rescatan</a:t>
            </a:r>
            <a:r>
              <a:rPr lang="en-US" sz="1700" dirty="0" smtClean="0"/>
              <a:t> </a:t>
            </a:r>
            <a:r>
              <a:rPr lang="en-US" sz="1700" dirty="0" err="1" smtClean="0"/>
              <a:t>fc</a:t>
            </a:r>
            <a:r>
              <a:rPr lang="en-US" sz="1700" dirty="0" smtClean="0"/>
              <a:t>$ en </a:t>
            </a:r>
            <a:r>
              <a:rPr lang="en-US" sz="1700" dirty="0" err="1" smtClean="0"/>
              <a:t>cualquiera</a:t>
            </a:r>
            <a:r>
              <a:rPr lang="en-US" sz="1700" dirty="0" smtClean="0"/>
              <a:t> de </a:t>
            </a:r>
            <a:r>
              <a:rPr lang="en-US" sz="1700" dirty="0" err="1" smtClean="0"/>
              <a:t>las</a:t>
            </a:r>
            <a:r>
              <a:rPr lang="en-US" sz="1700" dirty="0" smtClean="0"/>
              <a:t> </a:t>
            </a:r>
            <a:r>
              <a:rPr lang="en-US" sz="1700" dirty="0" err="1" smtClean="0"/>
              <a:t>tiendas</a:t>
            </a:r>
            <a:r>
              <a:rPr lang="en-US" sz="1700" dirty="0" smtClean="0"/>
              <a:t>, </a:t>
            </a:r>
            <a:r>
              <a:rPr lang="en-US" sz="1700" dirty="0" err="1" smtClean="0"/>
              <a:t>restaurantes</a:t>
            </a:r>
            <a:r>
              <a:rPr lang="en-US" sz="1700" dirty="0" smtClean="0"/>
              <a:t>, etc. </a:t>
            </a:r>
            <a:r>
              <a:rPr lang="en-US" sz="1700" dirty="0" err="1" smtClean="0"/>
              <a:t>participantes</a:t>
            </a:r>
            <a:r>
              <a:rPr lang="en-US" sz="1700" dirty="0" smtClean="0"/>
              <a:t>.</a:t>
            </a:r>
            <a:br>
              <a:rPr lang="en-US" sz="1700" dirty="0" smtClean="0"/>
            </a:br>
            <a:r>
              <a:rPr lang="en-US" sz="1700" dirty="0" smtClean="0"/>
              <a:t/>
            </a:r>
            <a:br>
              <a:rPr lang="en-US" sz="1700" dirty="0" smtClean="0"/>
            </a:br>
            <a:r>
              <a:rPr lang="en-US" sz="1700" b="1" dirty="0" err="1" smtClean="0">
                <a:solidFill>
                  <a:srgbClr val="009999"/>
                </a:solidFill>
              </a:rPr>
              <a:t>Negocios</a:t>
            </a:r>
            <a:r>
              <a:rPr lang="en-US" sz="1700" dirty="0" smtClean="0">
                <a:solidFill>
                  <a:srgbClr val="009999"/>
                </a:solidFill>
              </a:rPr>
              <a:t> </a:t>
            </a:r>
            <a:r>
              <a:rPr lang="en-US" sz="1700" dirty="0" err="1" smtClean="0"/>
              <a:t>gastan</a:t>
            </a:r>
            <a:r>
              <a:rPr lang="en-US" sz="1700" dirty="0" smtClean="0"/>
              <a:t> de </a:t>
            </a:r>
            <a:r>
              <a:rPr lang="en-US" sz="1700" dirty="0" err="1" smtClean="0"/>
              <a:t>ahi</a:t>
            </a:r>
            <a:r>
              <a:rPr lang="en-US" sz="1700" dirty="0" smtClean="0"/>
              <a:t> en </a:t>
            </a:r>
            <a:r>
              <a:rPr lang="en-US" sz="1700" dirty="0" err="1" smtClean="0"/>
              <a:t>adelante</a:t>
            </a:r>
            <a:r>
              <a:rPr lang="en-US" sz="1700" dirty="0" smtClean="0"/>
              <a:t> el </a:t>
            </a:r>
            <a:r>
              <a:rPr lang="en-US" sz="1700" dirty="0" err="1" smtClean="0"/>
              <a:t>fc</a:t>
            </a:r>
            <a:r>
              <a:rPr lang="en-US" sz="1700" dirty="0" smtClean="0"/>
              <a:t>$ </a:t>
            </a:r>
            <a:r>
              <a:rPr lang="en-US" sz="1700" dirty="0" err="1" smtClean="0"/>
              <a:t>obtenido</a:t>
            </a:r>
            <a:r>
              <a:rPr lang="en-US" sz="1700" dirty="0" smtClean="0"/>
              <a:t> (</a:t>
            </a:r>
            <a:r>
              <a:rPr lang="en-US" sz="1700" dirty="0" err="1" smtClean="0"/>
              <a:t>rescatado</a:t>
            </a:r>
            <a:r>
              <a:rPr lang="en-US" sz="1700" dirty="0" smtClean="0"/>
              <a:t>) con </a:t>
            </a:r>
            <a:r>
              <a:rPr lang="en-US" sz="1700" dirty="0" err="1" smtClean="0"/>
              <a:t>otros</a:t>
            </a:r>
            <a:r>
              <a:rPr lang="en-US" sz="1700" dirty="0" smtClean="0"/>
              <a:t> </a:t>
            </a:r>
            <a:r>
              <a:rPr lang="en-US" sz="1700" dirty="0" err="1" smtClean="0"/>
              <a:t>negocios</a:t>
            </a:r>
            <a:r>
              <a:rPr lang="en-US" sz="1700" dirty="0" smtClean="0"/>
              <a:t> </a:t>
            </a:r>
            <a:r>
              <a:rPr lang="en-US" sz="1700" dirty="0" err="1" smtClean="0"/>
              <a:t>participantes</a:t>
            </a:r>
            <a:r>
              <a:rPr lang="en-US" sz="1700" dirty="0" smtClean="0"/>
              <a:t>, pagan </a:t>
            </a:r>
            <a:r>
              <a:rPr lang="en-US" sz="1700" dirty="0" err="1" smtClean="0"/>
              <a:t>prestaciones</a:t>
            </a:r>
            <a:r>
              <a:rPr lang="en-US" sz="1700" dirty="0" smtClean="0"/>
              <a:t> a </a:t>
            </a:r>
            <a:r>
              <a:rPr lang="en-US" sz="1700" dirty="0" err="1" smtClean="0"/>
              <a:t>sus</a:t>
            </a:r>
            <a:r>
              <a:rPr lang="en-US" sz="1700" dirty="0" smtClean="0"/>
              <a:t> </a:t>
            </a:r>
            <a:r>
              <a:rPr lang="en-US" sz="1700" dirty="0" err="1" smtClean="0"/>
              <a:t>empleados</a:t>
            </a:r>
            <a:r>
              <a:rPr lang="en-US" sz="1700" dirty="0" smtClean="0"/>
              <a:t>, </a:t>
            </a:r>
            <a:r>
              <a:rPr lang="en-US" sz="1700" dirty="0" err="1" smtClean="0"/>
              <a:t>contratan</a:t>
            </a:r>
            <a:r>
              <a:rPr lang="en-US" sz="1700" dirty="0" smtClean="0"/>
              <a:t> </a:t>
            </a:r>
            <a:r>
              <a:rPr lang="en-US" sz="1700" dirty="0" err="1" smtClean="0"/>
              <a:t>contratistas</a:t>
            </a:r>
            <a:r>
              <a:rPr lang="en-US" sz="1700" dirty="0" smtClean="0"/>
              <a:t> locales, etc. </a:t>
            </a:r>
            <a:br>
              <a:rPr lang="en-US" sz="1700" dirty="0" smtClean="0"/>
            </a:br>
            <a:endParaRPr lang="en-US" sz="1700" dirty="0" smtClean="0"/>
          </a:p>
        </p:txBody>
      </p:sp>
      <p:sp>
        <p:nvSpPr>
          <p:cNvPr id="43011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221396D7-6F6A-4454-9B73-0636E7BF4D6E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43012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4301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A19A9C5E-EC29-4F71-9F8D-0824F88A8C89}" type="slidenum">
              <a:rPr lang="en-US" altLang="en-AU">
                <a:latin typeface="Arial" pitchFamily="34" charset="0"/>
              </a:rPr>
              <a:pPr/>
              <a:t>33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Manera</a:t>
            </a:r>
            <a:r>
              <a:rPr lang="en-US" dirty="0" smtClean="0"/>
              <a:t> </a:t>
            </a:r>
            <a:r>
              <a:rPr lang="en-US" dirty="0" err="1" smtClean="0"/>
              <a:t>Comunitaria</a:t>
            </a:r>
            <a:endParaRPr lang="en-US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3657600" y="228600"/>
            <a:ext cx="1828800" cy="1295400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3581400" y="457200"/>
            <a:ext cx="19812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AU" b="1" dirty="0" err="1" smtClean="0"/>
              <a:t>Asociación</a:t>
            </a:r>
            <a:endParaRPr lang="en-US" altLang="en-AU" b="1" dirty="0"/>
          </a:p>
          <a:p>
            <a:pPr algn="ctr">
              <a:spcBef>
                <a:spcPct val="50000"/>
              </a:spcBef>
            </a:pPr>
            <a:r>
              <a:rPr lang="en-US" altLang="en-AU" b="1" dirty="0" err="1" smtClean="0"/>
              <a:t>Administración</a:t>
            </a:r>
            <a:endParaRPr lang="en-US" altLang="en-AU" b="1" dirty="0"/>
          </a:p>
        </p:txBody>
      </p:sp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1371600" y="25146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AU" altLang="en-AU"/>
          </a:p>
        </p:txBody>
      </p:sp>
      <p:sp>
        <p:nvSpPr>
          <p:cNvPr id="44037" name="AutoShape 7"/>
          <p:cNvSpPr>
            <a:spLocks noChangeArrowheads="1"/>
          </p:cNvSpPr>
          <p:nvPr/>
        </p:nvSpPr>
        <p:spPr bwMode="auto">
          <a:xfrm>
            <a:off x="533400" y="1600200"/>
            <a:ext cx="2590800" cy="1828800"/>
          </a:xfrm>
          <a:prstGeom prst="triangle">
            <a:avLst>
              <a:gd name="adj" fmla="val 5000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8" name="Text Box 8"/>
          <p:cNvSpPr txBox="1">
            <a:spLocks noChangeArrowheads="1"/>
          </p:cNvSpPr>
          <p:nvPr/>
        </p:nvSpPr>
        <p:spPr bwMode="auto">
          <a:xfrm>
            <a:off x="914400" y="2581870"/>
            <a:ext cx="1752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AU" sz="1600" b="1" dirty="0" err="1" smtClean="0"/>
              <a:t>Organizaciones</a:t>
            </a:r>
            <a:r>
              <a:rPr lang="en-US" altLang="en-AU" sz="1600" b="1" dirty="0" smtClean="0"/>
              <a:t> sin </a:t>
            </a:r>
            <a:r>
              <a:rPr lang="en-US" altLang="en-AU" sz="1600" b="1" dirty="0" err="1" smtClean="0"/>
              <a:t>ánimo</a:t>
            </a:r>
            <a:r>
              <a:rPr lang="en-US" altLang="en-AU" sz="1600" b="1" dirty="0" smtClean="0"/>
              <a:t> de </a:t>
            </a:r>
            <a:r>
              <a:rPr lang="en-US" altLang="en-AU" sz="1600" b="1" dirty="0" err="1" smtClean="0"/>
              <a:t>lucro</a:t>
            </a:r>
            <a:endParaRPr lang="en-US" altLang="en-AU" sz="1600" b="1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477000" y="1524000"/>
            <a:ext cx="2362200" cy="2057400"/>
            <a:chOff x="3840" y="1008"/>
            <a:chExt cx="1488" cy="1296"/>
          </a:xfrm>
          <a:solidFill>
            <a:srgbClr val="66CCFF"/>
          </a:solidFill>
        </p:grpSpPr>
        <p:sp>
          <p:nvSpPr>
            <p:cNvPr id="40992" name="AutoShape 10"/>
            <p:cNvSpPr>
              <a:spLocks noChangeArrowheads="1"/>
            </p:cNvSpPr>
            <p:nvPr/>
          </p:nvSpPr>
          <p:spPr bwMode="auto">
            <a:xfrm>
              <a:off x="3840" y="1008"/>
              <a:ext cx="1488" cy="1296"/>
            </a:xfrm>
            <a:prstGeom prst="diamond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40993" name="Text Box 11"/>
            <p:cNvSpPr txBox="1">
              <a:spLocks noChangeArrowheads="1"/>
            </p:cNvSpPr>
            <p:nvPr/>
          </p:nvSpPr>
          <p:spPr bwMode="auto">
            <a:xfrm>
              <a:off x="3984" y="1536"/>
              <a:ext cx="1152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altLang="en-AU" b="1" dirty="0" err="1" smtClean="0">
                  <a:latin typeface="Arial" charset="0"/>
                </a:rPr>
                <a:t>Negocios</a:t>
              </a:r>
              <a:endParaRPr lang="en-US" altLang="en-AU" b="1" dirty="0">
                <a:latin typeface="Arial" charset="0"/>
              </a:endParaRPr>
            </a:p>
          </p:txBody>
        </p:sp>
      </p:grpSp>
      <p:sp>
        <p:nvSpPr>
          <p:cNvPr id="44040" name="Oval 12"/>
          <p:cNvSpPr>
            <a:spLocks noChangeArrowheads="1"/>
          </p:cNvSpPr>
          <p:nvPr/>
        </p:nvSpPr>
        <p:spPr bwMode="auto">
          <a:xfrm>
            <a:off x="1447800" y="4800600"/>
            <a:ext cx="2362200" cy="1295400"/>
          </a:xfrm>
          <a:prstGeom prst="ellipse">
            <a:avLst/>
          </a:prstGeom>
          <a:solidFill>
            <a:srgbClr val="66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1" name="Text Box 13"/>
          <p:cNvSpPr txBox="1">
            <a:spLocks noChangeArrowheads="1"/>
          </p:cNvSpPr>
          <p:nvPr/>
        </p:nvSpPr>
        <p:spPr bwMode="auto">
          <a:xfrm>
            <a:off x="1752600" y="5029200"/>
            <a:ext cx="1676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en-AU" b="1" dirty="0" err="1" smtClean="0"/>
              <a:t>Trabajadores</a:t>
            </a:r>
            <a:endParaRPr lang="en-US" altLang="en-AU" b="1" dirty="0"/>
          </a:p>
          <a:p>
            <a:pPr algn="ctr"/>
            <a:r>
              <a:rPr lang="en-US" altLang="en-AU" b="1" dirty="0"/>
              <a:t>&amp;</a:t>
            </a:r>
          </a:p>
          <a:p>
            <a:pPr algn="ctr"/>
            <a:r>
              <a:rPr lang="en-US" altLang="en-AU" b="1" dirty="0" err="1" smtClean="0"/>
              <a:t>Proveedores</a:t>
            </a:r>
            <a:endParaRPr lang="en-US" altLang="en-AU" b="1" dirty="0"/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867400" y="4724400"/>
            <a:ext cx="1905000" cy="1447800"/>
            <a:chOff x="3696" y="2976"/>
            <a:chExt cx="1200" cy="912"/>
          </a:xfrm>
          <a:solidFill>
            <a:srgbClr val="66CCFF"/>
          </a:solidFill>
        </p:grpSpPr>
        <p:sp>
          <p:nvSpPr>
            <p:cNvPr id="40990" name="AutoShape 15"/>
            <p:cNvSpPr>
              <a:spLocks noChangeArrowheads="1"/>
            </p:cNvSpPr>
            <p:nvPr/>
          </p:nvSpPr>
          <p:spPr bwMode="auto">
            <a:xfrm>
              <a:off x="3696" y="2976"/>
              <a:ext cx="1200" cy="912"/>
            </a:xfrm>
            <a:prstGeom prst="plus">
              <a:avLst>
                <a:gd name="adj" fmla="val 25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40991" name="Text Box 16"/>
            <p:cNvSpPr txBox="1">
              <a:spLocks noChangeArrowheads="1"/>
            </p:cNvSpPr>
            <p:nvPr/>
          </p:nvSpPr>
          <p:spPr bwMode="auto">
            <a:xfrm>
              <a:off x="3792" y="3312"/>
              <a:ext cx="1056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altLang="en-AU" b="1" dirty="0" err="1" smtClean="0">
                  <a:latin typeface="Arial" charset="0"/>
                </a:rPr>
                <a:t>Partidarios</a:t>
              </a:r>
              <a:endParaRPr lang="en-US" altLang="en-AU" b="1" dirty="0">
                <a:latin typeface="Arial" charset="0"/>
              </a:endParaRPr>
            </a:p>
          </p:txBody>
        </p:sp>
      </p:grpSp>
      <p:sp>
        <p:nvSpPr>
          <p:cNvPr id="44043" name="Text Box 17"/>
          <p:cNvSpPr txBox="1">
            <a:spLocks noChangeArrowheads="1"/>
          </p:cNvSpPr>
          <p:nvPr/>
        </p:nvSpPr>
        <p:spPr bwMode="auto">
          <a:xfrm>
            <a:off x="228600" y="6324600"/>
            <a:ext cx="86868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AU" b="1" dirty="0" smtClean="0"/>
              <a:t>CC=</a:t>
            </a:r>
            <a:r>
              <a:rPr lang="en-US" altLang="en-AU" b="1" dirty="0" err="1" smtClean="0"/>
              <a:t>notas</a:t>
            </a:r>
            <a:r>
              <a:rPr lang="en-US" altLang="en-AU" b="1" dirty="0" smtClean="0"/>
              <a:t> o </a:t>
            </a:r>
            <a:r>
              <a:rPr lang="en-US" altLang="en-AU" b="1" dirty="0" err="1" smtClean="0"/>
              <a:t>creditos</a:t>
            </a:r>
            <a:r>
              <a:rPr lang="en-US" altLang="en-AU" b="1" dirty="0" smtClean="0"/>
              <a:t> </a:t>
            </a:r>
            <a:r>
              <a:rPr lang="en-US" altLang="en-AU" b="1" dirty="0"/>
              <a:t>			</a:t>
            </a:r>
            <a:r>
              <a:rPr lang="en-US" altLang="en-AU" b="1" dirty="0" smtClean="0"/>
              <a:t>B&amp;S=</a:t>
            </a:r>
            <a:r>
              <a:rPr lang="en-US" altLang="en-AU" b="1" dirty="0" err="1" smtClean="0"/>
              <a:t>bienes</a:t>
            </a:r>
            <a:r>
              <a:rPr lang="en-US" altLang="en-AU" b="1" dirty="0" smtClean="0"/>
              <a:t> y </a:t>
            </a:r>
            <a:r>
              <a:rPr lang="en-US" altLang="en-AU" b="1" dirty="0" err="1" smtClean="0"/>
              <a:t>servicios</a:t>
            </a:r>
            <a:r>
              <a:rPr lang="en-US" altLang="en-AU" b="1" dirty="0" smtClean="0"/>
              <a:t> </a:t>
            </a:r>
            <a:endParaRPr lang="en-US" altLang="en-AU" b="1" dirty="0"/>
          </a:p>
        </p:txBody>
      </p:sp>
      <p:sp>
        <p:nvSpPr>
          <p:cNvPr id="44044" name="Line 18"/>
          <p:cNvSpPr>
            <a:spLocks noChangeShapeType="1"/>
          </p:cNvSpPr>
          <p:nvPr/>
        </p:nvSpPr>
        <p:spPr bwMode="auto">
          <a:xfrm flipH="1">
            <a:off x="2057400" y="609600"/>
            <a:ext cx="1600200" cy="1371600"/>
          </a:xfrm>
          <a:prstGeom prst="line">
            <a:avLst/>
          </a:prstGeom>
          <a:noFill/>
          <a:ln w="76200">
            <a:solidFill>
              <a:srgbClr val="66FF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045" name="Line 19"/>
          <p:cNvSpPr>
            <a:spLocks noChangeShapeType="1"/>
          </p:cNvSpPr>
          <p:nvPr/>
        </p:nvSpPr>
        <p:spPr bwMode="auto">
          <a:xfrm flipH="1" flipV="1">
            <a:off x="5486400" y="609600"/>
            <a:ext cx="1752600" cy="1295400"/>
          </a:xfrm>
          <a:prstGeom prst="line">
            <a:avLst/>
          </a:prstGeom>
          <a:noFill/>
          <a:ln w="76200">
            <a:solidFill>
              <a:srgbClr val="66FF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046" name="Line 20"/>
          <p:cNvSpPr>
            <a:spLocks noChangeShapeType="1"/>
          </p:cNvSpPr>
          <p:nvPr/>
        </p:nvSpPr>
        <p:spPr bwMode="auto">
          <a:xfrm>
            <a:off x="1295400" y="3429000"/>
            <a:ext cx="609600" cy="1524000"/>
          </a:xfrm>
          <a:prstGeom prst="line">
            <a:avLst/>
          </a:prstGeom>
          <a:noFill/>
          <a:ln w="76200">
            <a:solidFill>
              <a:srgbClr val="66FF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047" name="Line 21"/>
          <p:cNvSpPr>
            <a:spLocks noChangeShapeType="1"/>
          </p:cNvSpPr>
          <p:nvPr/>
        </p:nvSpPr>
        <p:spPr bwMode="auto">
          <a:xfrm rot="10800000" flipH="1">
            <a:off x="7543800" y="3276600"/>
            <a:ext cx="457200" cy="1828800"/>
          </a:xfrm>
          <a:prstGeom prst="line">
            <a:avLst/>
          </a:prstGeom>
          <a:noFill/>
          <a:ln w="76200">
            <a:solidFill>
              <a:srgbClr val="66FF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048" name="Line 22"/>
          <p:cNvSpPr>
            <a:spLocks noChangeShapeType="1"/>
          </p:cNvSpPr>
          <p:nvPr/>
        </p:nvSpPr>
        <p:spPr bwMode="auto">
          <a:xfrm>
            <a:off x="3733800" y="5715000"/>
            <a:ext cx="2133600" cy="0"/>
          </a:xfrm>
          <a:prstGeom prst="line">
            <a:avLst/>
          </a:prstGeom>
          <a:noFill/>
          <a:ln w="76200">
            <a:solidFill>
              <a:srgbClr val="66FF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049" name="Line 23"/>
          <p:cNvSpPr>
            <a:spLocks noChangeShapeType="1"/>
          </p:cNvSpPr>
          <p:nvPr/>
        </p:nvSpPr>
        <p:spPr bwMode="auto">
          <a:xfrm>
            <a:off x="2667000" y="6553200"/>
            <a:ext cx="533400" cy="0"/>
          </a:xfrm>
          <a:prstGeom prst="line">
            <a:avLst/>
          </a:prstGeom>
          <a:noFill/>
          <a:ln w="76200">
            <a:solidFill>
              <a:srgbClr val="66FF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50" name="Line 24"/>
          <p:cNvSpPr>
            <a:spLocks noChangeShapeType="1"/>
          </p:cNvSpPr>
          <p:nvPr/>
        </p:nvSpPr>
        <p:spPr bwMode="auto">
          <a:xfrm>
            <a:off x="7848600" y="6553200"/>
            <a:ext cx="533400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51" name="Line 25"/>
          <p:cNvSpPr>
            <a:spLocks noChangeShapeType="1"/>
          </p:cNvSpPr>
          <p:nvPr/>
        </p:nvSpPr>
        <p:spPr bwMode="auto">
          <a:xfrm flipV="1">
            <a:off x="2514600" y="2514600"/>
            <a:ext cx="3962400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052" name="Line 26"/>
          <p:cNvSpPr>
            <a:spLocks noChangeShapeType="1"/>
          </p:cNvSpPr>
          <p:nvPr/>
        </p:nvSpPr>
        <p:spPr bwMode="auto">
          <a:xfrm flipH="1" flipV="1">
            <a:off x="2362200" y="3429000"/>
            <a:ext cx="533400" cy="13716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053" name="Line 27"/>
          <p:cNvSpPr>
            <a:spLocks noChangeShapeType="1"/>
          </p:cNvSpPr>
          <p:nvPr/>
        </p:nvSpPr>
        <p:spPr bwMode="auto">
          <a:xfrm flipH="1">
            <a:off x="3657600" y="5181600"/>
            <a:ext cx="2209800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054" name="Line 28"/>
          <p:cNvSpPr>
            <a:spLocks noChangeShapeType="1"/>
          </p:cNvSpPr>
          <p:nvPr/>
        </p:nvSpPr>
        <p:spPr bwMode="auto">
          <a:xfrm flipH="1">
            <a:off x="6629400" y="3124200"/>
            <a:ext cx="457200" cy="16002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055" name="Text Box 29"/>
          <p:cNvSpPr txBox="1">
            <a:spLocks noChangeArrowheads="1"/>
          </p:cNvSpPr>
          <p:nvPr/>
        </p:nvSpPr>
        <p:spPr bwMode="auto">
          <a:xfrm>
            <a:off x="2209800" y="9144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AU" b="1"/>
              <a:t>CC</a:t>
            </a:r>
          </a:p>
        </p:txBody>
      </p:sp>
      <p:sp>
        <p:nvSpPr>
          <p:cNvPr id="44056" name="Text Box 30"/>
          <p:cNvSpPr txBox="1">
            <a:spLocks noChangeArrowheads="1"/>
          </p:cNvSpPr>
          <p:nvPr/>
        </p:nvSpPr>
        <p:spPr bwMode="auto">
          <a:xfrm>
            <a:off x="4419600" y="57912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AU" b="1"/>
              <a:t>CC</a:t>
            </a:r>
          </a:p>
        </p:txBody>
      </p:sp>
      <p:sp>
        <p:nvSpPr>
          <p:cNvPr id="44057" name="Text Box 31"/>
          <p:cNvSpPr txBox="1">
            <a:spLocks noChangeArrowheads="1"/>
          </p:cNvSpPr>
          <p:nvPr/>
        </p:nvSpPr>
        <p:spPr bwMode="auto">
          <a:xfrm>
            <a:off x="838200" y="40386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AU" b="1"/>
              <a:t>CC</a:t>
            </a:r>
          </a:p>
        </p:txBody>
      </p:sp>
      <p:sp>
        <p:nvSpPr>
          <p:cNvPr id="44058" name="Text Box 32"/>
          <p:cNvSpPr txBox="1">
            <a:spLocks noChangeArrowheads="1"/>
          </p:cNvSpPr>
          <p:nvPr/>
        </p:nvSpPr>
        <p:spPr bwMode="auto">
          <a:xfrm>
            <a:off x="7772400" y="41148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AU" b="1"/>
              <a:t>CC</a:t>
            </a:r>
          </a:p>
        </p:txBody>
      </p:sp>
      <p:sp>
        <p:nvSpPr>
          <p:cNvPr id="44059" name="Text Box 33"/>
          <p:cNvSpPr txBox="1">
            <a:spLocks noChangeArrowheads="1"/>
          </p:cNvSpPr>
          <p:nvPr/>
        </p:nvSpPr>
        <p:spPr bwMode="auto">
          <a:xfrm>
            <a:off x="6324600" y="8382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AU" b="1"/>
              <a:t>CC</a:t>
            </a:r>
          </a:p>
        </p:txBody>
      </p:sp>
      <p:sp>
        <p:nvSpPr>
          <p:cNvPr id="44060" name="Text Box 34"/>
          <p:cNvSpPr txBox="1">
            <a:spLocks noChangeArrowheads="1"/>
          </p:cNvSpPr>
          <p:nvPr/>
        </p:nvSpPr>
        <p:spPr bwMode="auto">
          <a:xfrm>
            <a:off x="3124200" y="25908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AU" b="1"/>
              <a:t>Donor Benefits</a:t>
            </a:r>
          </a:p>
        </p:txBody>
      </p:sp>
      <p:sp>
        <p:nvSpPr>
          <p:cNvPr id="44061" name="Text Box 35"/>
          <p:cNvSpPr txBox="1">
            <a:spLocks noChangeArrowheads="1"/>
          </p:cNvSpPr>
          <p:nvPr/>
        </p:nvSpPr>
        <p:spPr bwMode="auto">
          <a:xfrm>
            <a:off x="3810000" y="4724400"/>
            <a:ext cx="2209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AU" b="1" dirty="0" err="1" smtClean="0"/>
              <a:t>Dinero</a:t>
            </a:r>
            <a:r>
              <a:rPr lang="en-US" altLang="en-AU" b="1" dirty="0" smtClean="0"/>
              <a:t> en </a:t>
            </a:r>
            <a:r>
              <a:rPr lang="en-US" altLang="en-AU" b="1" dirty="0" err="1" smtClean="0"/>
              <a:t>efectivo</a:t>
            </a:r>
            <a:endParaRPr lang="en-US" altLang="en-AU" b="1" dirty="0"/>
          </a:p>
        </p:txBody>
      </p:sp>
      <p:sp>
        <p:nvSpPr>
          <p:cNvPr id="44062" name="Text Box 36"/>
          <p:cNvSpPr txBox="1">
            <a:spLocks noChangeArrowheads="1"/>
          </p:cNvSpPr>
          <p:nvPr/>
        </p:nvSpPr>
        <p:spPr bwMode="auto">
          <a:xfrm>
            <a:off x="6019800" y="34290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AU" b="1" dirty="0"/>
              <a:t>B</a:t>
            </a:r>
            <a:r>
              <a:rPr lang="en-US" altLang="en-AU" b="1" dirty="0" smtClean="0"/>
              <a:t>&amp;S</a:t>
            </a:r>
            <a:endParaRPr lang="en-US" altLang="en-AU" b="1" dirty="0"/>
          </a:p>
        </p:txBody>
      </p:sp>
      <p:sp>
        <p:nvSpPr>
          <p:cNvPr id="44063" name="Text Box 37"/>
          <p:cNvSpPr txBox="1">
            <a:spLocks noChangeArrowheads="1"/>
          </p:cNvSpPr>
          <p:nvPr/>
        </p:nvSpPr>
        <p:spPr bwMode="auto">
          <a:xfrm>
            <a:off x="2667000" y="3810000"/>
            <a:ext cx="1981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AU" b="1" dirty="0"/>
              <a:t>Labor, </a:t>
            </a:r>
            <a:r>
              <a:rPr lang="en-US" altLang="en-AU" b="1" dirty="0" err="1" smtClean="0"/>
              <a:t>servicios</a:t>
            </a:r>
            <a:r>
              <a:rPr lang="en-US" altLang="en-AU" b="1" dirty="0" smtClean="0"/>
              <a:t>, </a:t>
            </a:r>
            <a:r>
              <a:rPr lang="en-US" altLang="en-AU" b="1" dirty="0" err="1" smtClean="0"/>
              <a:t>suministros</a:t>
            </a:r>
            <a:endParaRPr lang="en-US" altLang="en-AU" b="1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7900"/>
          </a:xfrm>
        </p:spPr>
        <p:txBody>
          <a:bodyPr>
            <a:normAutofit fontScale="92500" lnSpcReduction="20000"/>
          </a:bodyPr>
          <a:lstStyle/>
          <a:p>
            <a:pPr indent="-365125" fontAlgn="auto"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n-US" sz="2800" dirty="0" err="1" smtClean="0"/>
              <a:t>Necesitas</a:t>
            </a:r>
            <a:r>
              <a:rPr lang="en-US" sz="2800" dirty="0" smtClean="0"/>
              <a:t> </a:t>
            </a:r>
            <a:r>
              <a:rPr lang="en-US" sz="2800" dirty="0" err="1" smtClean="0"/>
              <a:t>declarar</a:t>
            </a:r>
            <a:r>
              <a:rPr lang="en-US" sz="2800" dirty="0" smtClean="0"/>
              <a:t> </a:t>
            </a:r>
            <a:r>
              <a:rPr lang="en-US" sz="2800" dirty="0" err="1" smtClean="0"/>
              <a:t>claramente</a:t>
            </a:r>
            <a:r>
              <a:rPr lang="en-US" sz="2800" dirty="0" smtClean="0"/>
              <a:t> el valor de la </a:t>
            </a:r>
            <a:r>
              <a:rPr lang="en-US" sz="2800" dirty="0" err="1" smtClean="0"/>
              <a:t>proposición</a:t>
            </a:r>
            <a:r>
              <a:rPr lang="en-US" sz="2800" dirty="0" smtClean="0"/>
              <a:t>:</a:t>
            </a:r>
          </a:p>
          <a:p>
            <a:pPr marL="808038" lvl="1" indent="-415925" fontAlgn="auto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err="1" smtClean="0"/>
              <a:t>Necesidad</a:t>
            </a:r>
            <a:r>
              <a:rPr lang="en-US" dirty="0" smtClean="0"/>
              <a:t> </a:t>
            </a:r>
            <a:r>
              <a:rPr lang="en-US" dirty="0" err="1" smtClean="0"/>
              <a:t>reducida</a:t>
            </a:r>
            <a:r>
              <a:rPr lang="en-US" dirty="0" smtClean="0"/>
              <a:t> de </a:t>
            </a:r>
            <a:r>
              <a:rPr lang="en-US" dirty="0" err="1" smtClean="0"/>
              <a:t>dinero</a:t>
            </a:r>
            <a:r>
              <a:rPr lang="en-US" dirty="0" smtClean="0"/>
              <a:t> en </a:t>
            </a:r>
            <a:r>
              <a:rPr lang="en-US" dirty="0" err="1" smtClean="0"/>
              <a:t>efectivo</a:t>
            </a:r>
            <a:endParaRPr lang="en-US" dirty="0" smtClean="0"/>
          </a:p>
          <a:p>
            <a:pPr marL="808038" lvl="1" indent="-415925" fontAlgn="auto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err="1" smtClean="0"/>
              <a:t>Acceso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sencillo</a:t>
            </a:r>
            <a:r>
              <a:rPr lang="en-US" dirty="0" smtClean="0"/>
              <a:t> al </a:t>
            </a:r>
            <a:r>
              <a:rPr lang="en-US" dirty="0" err="1" smtClean="0"/>
              <a:t>crédito</a:t>
            </a:r>
            <a:r>
              <a:rPr lang="en-US" dirty="0" smtClean="0"/>
              <a:t> (capital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trabajar</a:t>
            </a:r>
            <a:r>
              <a:rPr lang="en-US" dirty="0" smtClean="0"/>
              <a:t>) a un </a:t>
            </a:r>
            <a:r>
              <a:rPr lang="en-US" dirty="0" err="1" smtClean="0"/>
              <a:t>menor</a:t>
            </a:r>
            <a:r>
              <a:rPr lang="en-US" dirty="0" smtClean="0"/>
              <a:t> </a:t>
            </a:r>
            <a:r>
              <a:rPr lang="en-US" dirty="0" err="1" smtClean="0"/>
              <a:t>costo</a:t>
            </a:r>
            <a:r>
              <a:rPr lang="en-US" dirty="0" smtClean="0"/>
              <a:t> (no </a:t>
            </a:r>
            <a:r>
              <a:rPr lang="en-US" dirty="0" err="1" smtClean="0"/>
              <a:t>intereses</a:t>
            </a:r>
            <a:r>
              <a:rPr lang="en-US" dirty="0" smtClean="0"/>
              <a:t>)</a:t>
            </a:r>
          </a:p>
          <a:p>
            <a:pPr marL="808038" lvl="1" indent="-415925" fontAlgn="auto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err="1" smtClean="0"/>
              <a:t>Oportunidades</a:t>
            </a:r>
            <a:r>
              <a:rPr lang="en-US" dirty="0" smtClean="0"/>
              <a:t> </a:t>
            </a:r>
            <a:r>
              <a:rPr lang="en-US" dirty="0" err="1" smtClean="0"/>
              <a:t>engrandecidas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vender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capacidades</a:t>
            </a:r>
            <a:r>
              <a:rPr lang="en-US" dirty="0" smtClean="0"/>
              <a:t> en </a:t>
            </a:r>
            <a:r>
              <a:rPr lang="en-US" dirty="0" err="1" smtClean="0"/>
              <a:t>exceso</a:t>
            </a:r>
            <a:endParaRPr lang="en-US" dirty="0" smtClean="0"/>
          </a:p>
          <a:p>
            <a:pPr marL="808038" lvl="1" indent="-415925" fontAlgn="auto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tráfico</a:t>
            </a:r>
            <a:r>
              <a:rPr lang="en-US" dirty="0" smtClean="0"/>
              <a:t> de </a:t>
            </a:r>
            <a:r>
              <a:rPr lang="en-US" dirty="0" err="1" smtClean="0"/>
              <a:t>cosas</a:t>
            </a:r>
            <a:r>
              <a:rPr lang="en-US" dirty="0" smtClean="0"/>
              <a:t> y </a:t>
            </a:r>
            <a:r>
              <a:rPr lang="en-US" dirty="0" err="1" smtClean="0"/>
              <a:t>efectivo</a:t>
            </a:r>
            <a:r>
              <a:rPr lang="en-US" dirty="0" smtClean="0"/>
              <a:t> </a:t>
            </a:r>
            <a:r>
              <a:rPr lang="en-US" dirty="0" err="1" smtClean="0"/>
              <a:t>adicional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negociar</a:t>
            </a:r>
            <a:r>
              <a:rPr lang="en-US" dirty="0" smtClean="0"/>
              <a:t> </a:t>
            </a:r>
          </a:p>
          <a:p>
            <a:pPr marL="808038" lvl="1" indent="-415925" fontAlgn="auto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err="1" smtClean="0"/>
              <a:t>Mejoramiento</a:t>
            </a:r>
            <a:r>
              <a:rPr lang="en-US" dirty="0" smtClean="0"/>
              <a:t> en general de </a:t>
            </a:r>
            <a:r>
              <a:rPr lang="en-US" dirty="0" err="1" smtClean="0"/>
              <a:t>prosperidad</a:t>
            </a:r>
            <a:r>
              <a:rPr lang="en-US" dirty="0" smtClean="0"/>
              <a:t> local y </a:t>
            </a:r>
            <a:r>
              <a:rPr lang="en-US" dirty="0" err="1" smtClean="0"/>
              <a:t>calidad</a:t>
            </a:r>
            <a:r>
              <a:rPr lang="en-US" dirty="0" smtClean="0"/>
              <a:t> de </a:t>
            </a:r>
            <a:r>
              <a:rPr lang="en-US" dirty="0" err="1" smtClean="0"/>
              <a:t>vida</a:t>
            </a:r>
            <a:endParaRPr lang="en-US" dirty="0" smtClean="0"/>
          </a:p>
          <a:p>
            <a:pPr marL="0" indent="0" fontAlgn="auto"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n-US" sz="2800" dirty="0" err="1" smtClean="0"/>
              <a:t>Necesitas</a:t>
            </a:r>
            <a:r>
              <a:rPr lang="en-US" sz="2800" dirty="0" smtClean="0"/>
              <a:t> </a:t>
            </a:r>
            <a:r>
              <a:rPr lang="en-US" sz="2800" dirty="0" err="1" smtClean="0"/>
              <a:t>hacer</a:t>
            </a:r>
            <a:r>
              <a:rPr lang="en-US" sz="2800" dirty="0" smtClean="0"/>
              <a:t> la </a:t>
            </a:r>
            <a:r>
              <a:rPr lang="en-US" sz="2800" dirty="0" err="1" smtClean="0"/>
              <a:t>participación</a:t>
            </a:r>
            <a:r>
              <a:rPr lang="en-US" sz="2800" dirty="0" smtClean="0"/>
              <a:t> </a:t>
            </a:r>
            <a:r>
              <a:rPr lang="en-US" sz="2800" dirty="0" err="1" smtClean="0"/>
              <a:t>sencilla</a:t>
            </a:r>
            <a:r>
              <a:rPr lang="en-US" sz="2800" dirty="0" smtClean="0"/>
              <a:t>, </a:t>
            </a:r>
            <a:r>
              <a:rPr lang="en-US" sz="2800" dirty="0" err="1" smtClean="0"/>
              <a:t>conveniente</a:t>
            </a:r>
            <a:r>
              <a:rPr lang="en-US" sz="2800" dirty="0" smtClean="0"/>
              <a:t>, y </a:t>
            </a:r>
            <a:r>
              <a:rPr lang="en-US" sz="2800" dirty="0" err="1" smtClean="0"/>
              <a:t>virtualmente</a:t>
            </a:r>
            <a:r>
              <a:rPr lang="en-US" sz="2800" dirty="0" smtClean="0"/>
              <a:t> </a:t>
            </a:r>
            <a:r>
              <a:rPr lang="en-US" sz="2800" dirty="0" err="1" smtClean="0"/>
              <a:t>libre</a:t>
            </a:r>
            <a:r>
              <a:rPr lang="en-US" sz="2800" dirty="0" smtClean="0"/>
              <a:t> de </a:t>
            </a:r>
            <a:r>
              <a:rPr lang="en-US" sz="2800" dirty="0" err="1" smtClean="0"/>
              <a:t>riesgos</a:t>
            </a:r>
            <a:r>
              <a:rPr lang="en-US" sz="2800" dirty="0" smtClean="0"/>
              <a:t>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en-US" dirty="0"/>
          </a:p>
        </p:txBody>
      </p:sp>
      <p:sp>
        <p:nvSpPr>
          <p:cNvPr id="45059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DD17BFB0-659A-4CB6-AB6F-F24C6FF59FCC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4506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0EA4E08-807B-4276-9D19-CF6D4DCF285E}" type="slidenum">
              <a:rPr lang="en-US" altLang="en-AU">
                <a:latin typeface="Arial" pitchFamily="34" charset="0"/>
              </a:rPr>
              <a:pPr/>
              <a:t>35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solidFill>
                  <a:srgbClr val="800080"/>
                </a:solidFill>
              </a:rPr>
              <a:t>Mercadotecnia</a:t>
            </a:r>
            <a:endParaRPr lang="en-US" dirty="0" smtClean="0">
              <a:solidFill>
                <a:srgbClr val="800080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Referencias</a:t>
            </a:r>
            <a:r>
              <a:rPr lang="en-US" dirty="0" smtClean="0"/>
              <a:t> y </a:t>
            </a:r>
            <a:r>
              <a:rPr lang="en-US" dirty="0" err="1" smtClean="0"/>
              <a:t>Recursos</a:t>
            </a:r>
            <a:r>
              <a:rPr lang="en-US" dirty="0" smtClean="0"/>
              <a:t> 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4648200"/>
          </a:xfrm>
        </p:spPr>
        <p:txBody>
          <a:bodyPr>
            <a:normAutofit fontScale="92500" lnSpcReduction="20000"/>
          </a:bodyPr>
          <a:lstStyle/>
          <a:p>
            <a:pPr marL="365760" indent="-256032" fontAlgn="auto">
              <a:spcBef>
                <a:spcPts val="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n-US" sz="2400" dirty="0" err="1" smtClean="0">
                <a:solidFill>
                  <a:srgbClr val="990033"/>
                </a:solidFill>
              </a:rPr>
              <a:t>Explora</a:t>
            </a:r>
            <a:r>
              <a:rPr lang="en-US" sz="2400" dirty="0" smtClean="0"/>
              <a:t> el </a:t>
            </a:r>
            <a:r>
              <a:rPr lang="en-US" sz="2400" dirty="0" err="1" smtClean="0"/>
              <a:t>sitio</a:t>
            </a:r>
            <a:r>
              <a:rPr lang="en-US" sz="2400" dirty="0" smtClean="0"/>
              <a:t> y </a:t>
            </a:r>
            <a:r>
              <a:rPr lang="en-US" sz="2400" dirty="0" err="1" smtClean="0"/>
              <a:t>bitácora</a:t>
            </a:r>
            <a:r>
              <a:rPr lang="en-US" sz="2400" dirty="0" smtClean="0"/>
              <a:t> en la red:</a:t>
            </a:r>
          </a:p>
          <a:p>
            <a:pPr marL="365760" indent="-256032" fontAlgn="auto">
              <a:spcBef>
                <a:spcPts val="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003399"/>
                </a:solidFill>
              </a:rPr>
              <a:t>	</a:t>
            </a:r>
            <a:r>
              <a:rPr lang="en-US" sz="2400" b="1" dirty="0" smtClean="0">
                <a:solidFill>
                  <a:srgbClr val="003399"/>
                </a:solidFill>
              </a:rPr>
              <a:t>http://www.ReinventingMoney.com</a:t>
            </a:r>
          </a:p>
          <a:p>
            <a:pPr marL="365760" indent="-256032" fontAlgn="auto">
              <a:spcBef>
                <a:spcPts val="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n-US" sz="2400" b="1" dirty="0" smtClean="0">
                <a:solidFill>
                  <a:srgbClr val="003399"/>
                </a:solidFill>
              </a:rPr>
              <a:t>	http://beyondmoney.net </a:t>
            </a:r>
          </a:p>
          <a:p>
            <a:pPr marL="365760" indent="-256032" fontAlgn="auto">
              <a:spcBef>
                <a:spcPts val="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990033"/>
                </a:solidFill>
              </a:rPr>
              <a:t>Lee:</a:t>
            </a:r>
          </a:p>
          <a:p>
            <a:pPr marL="396875" indent="0" fontAlgn="auto">
              <a:spcBef>
                <a:spcPts val="0"/>
              </a:spcBef>
              <a:spcAft>
                <a:spcPts val="600"/>
              </a:spcAft>
              <a:buFont typeface="Wingdings 3"/>
              <a:buNone/>
              <a:defRPr/>
            </a:pPr>
            <a:r>
              <a:rPr lang="en-US" sz="2400" i="1" dirty="0" smtClean="0"/>
              <a:t>The End of Money and the Future of Civilization</a:t>
            </a:r>
          </a:p>
          <a:p>
            <a:pPr marL="396875" indent="0" fontAlgn="auto">
              <a:spcBef>
                <a:spcPts val="0"/>
              </a:spcBef>
              <a:spcAft>
                <a:spcPts val="600"/>
              </a:spcAft>
              <a:buFont typeface="Wingdings 3"/>
              <a:buNone/>
              <a:defRPr/>
            </a:pPr>
            <a:r>
              <a:rPr lang="en-US" sz="2400" i="1" dirty="0" smtClean="0"/>
              <a:t>Money: Understanding and Creating Alternatives to Legal Tender (</a:t>
            </a:r>
            <a:r>
              <a:rPr lang="en-US" sz="2400" dirty="0" smtClean="0"/>
              <a:t>El Fin del </a:t>
            </a:r>
            <a:r>
              <a:rPr lang="en-US" sz="2400" dirty="0" err="1" smtClean="0"/>
              <a:t>Dinero</a:t>
            </a:r>
            <a:r>
              <a:rPr lang="en-US" sz="2400" dirty="0" smtClean="0"/>
              <a:t> y el </a:t>
            </a:r>
            <a:r>
              <a:rPr lang="en-US" sz="2400" dirty="0" err="1" smtClean="0"/>
              <a:t>Futuro</a:t>
            </a:r>
            <a:r>
              <a:rPr lang="en-US" sz="2400" dirty="0" smtClean="0"/>
              <a:t> de la </a:t>
            </a:r>
            <a:r>
              <a:rPr lang="en-US" sz="2400" dirty="0" err="1" smtClean="0"/>
              <a:t>Civilización</a:t>
            </a:r>
            <a:r>
              <a:rPr lang="en-US" sz="2400" dirty="0" smtClean="0"/>
              <a:t>: </a:t>
            </a:r>
            <a:r>
              <a:rPr lang="en-US" sz="2400" dirty="0" err="1" smtClean="0"/>
              <a:t>Entendiendo</a:t>
            </a:r>
            <a:r>
              <a:rPr lang="en-US" sz="2400" dirty="0" smtClean="0"/>
              <a:t> y </a:t>
            </a:r>
            <a:r>
              <a:rPr lang="en-US" sz="2400" dirty="0" err="1" smtClean="0"/>
              <a:t>Creando</a:t>
            </a:r>
            <a:r>
              <a:rPr lang="en-US" sz="2400" dirty="0" smtClean="0"/>
              <a:t> </a:t>
            </a:r>
            <a:r>
              <a:rPr lang="en-US" sz="2400" dirty="0" err="1" smtClean="0"/>
              <a:t>Alternativas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Moneda</a:t>
            </a:r>
            <a:r>
              <a:rPr lang="en-US" sz="2400" dirty="0" smtClean="0"/>
              <a:t> de </a:t>
            </a:r>
            <a:r>
              <a:rPr lang="en-US" sz="2400" dirty="0" err="1" smtClean="0"/>
              <a:t>Uso</a:t>
            </a:r>
            <a:r>
              <a:rPr lang="en-US" sz="2400" dirty="0" smtClean="0"/>
              <a:t> </a:t>
            </a:r>
            <a:r>
              <a:rPr lang="en-US" sz="2400" dirty="0" err="1" smtClean="0"/>
              <a:t>Corriente</a:t>
            </a:r>
            <a:r>
              <a:rPr lang="en-US" sz="2400" i="1" dirty="0" smtClean="0"/>
              <a:t>) </a:t>
            </a:r>
            <a:r>
              <a:rPr lang="en-US" sz="2400" dirty="0" err="1" smtClean="0">
                <a:solidFill>
                  <a:srgbClr val="008000"/>
                </a:solidFill>
              </a:rPr>
              <a:t>especialmente</a:t>
            </a:r>
            <a:r>
              <a:rPr lang="en-US" sz="2400" dirty="0" smtClean="0">
                <a:solidFill>
                  <a:srgbClr val="008000"/>
                </a:solidFill>
              </a:rPr>
              <a:t> </a:t>
            </a:r>
            <a:r>
              <a:rPr lang="en-US" sz="2400" dirty="0" err="1" smtClean="0">
                <a:solidFill>
                  <a:srgbClr val="008000"/>
                </a:solidFill>
              </a:rPr>
              <a:t>Capítulos</a:t>
            </a:r>
            <a:r>
              <a:rPr lang="en-US" sz="2400" dirty="0" smtClean="0">
                <a:solidFill>
                  <a:srgbClr val="008000"/>
                </a:solidFill>
              </a:rPr>
              <a:t> 14 y 17 </a:t>
            </a:r>
          </a:p>
          <a:p>
            <a:pPr marL="396875" indent="0" fontAlgn="auto">
              <a:spcBef>
                <a:spcPts val="0"/>
              </a:spcBef>
              <a:spcAft>
                <a:spcPts val="600"/>
              </a:spcAft>
              <a:buFont typeface="Wingdings 3"/>
              <a:buNone/>
              <a:defRPr/>
            </a:pPr>
            <a:r>
              <a:rPr lang="en-US" sz="2400" i="1" dirty="0" smtClean="0"/>
              <a:t>Money and Debt: A Solution to the Global Crisis</a:t>
            </a:r>
            <a:r>
              <a:rPr lang="en-US" sz="2400" dirty="0" smtClean="0"/>
              <a:t> (</a:t>
            </a:r>
            <a:r>
              <a:rPr lang="en-US" sz="2400" dirty="0" err="1" smtClean="0"/>
              <a:t>Dinero</a:t>
            </a:r>
            <a:r>
              <a:rPr lang="en-US" sz="2400" dirty="0" smtClean="0"/>
              <a:t> y </a:t>
            </a:r>
            <a:r>
              <a:rPr lang="en-US" sz="2400" dirty="0" err="1" smtClean="0"/>
              <a:t>Deudas</a:t>
            </a:r>
            <a:r>
              <a:rPr lang="en-US" sz="2400" dirty="0" smtClean="0"/>
              <a:t>: </a:t>
            </a:r>
            <a:r>
              <a:rPr lang="en-US" sz="2400" dirty="0" err="1" smtClean="0"/>
              <a:t>Una</a:t>
            </a:r>
            <a:r>
              <a:rPr lang="en-US" sz="2400" dirty="0" smtClean="0"/>
              <a:t> </a:t>
            </a:r>
            <a:r>
              <a:rPr lang="en-US" sz="2400" dirty="0" err="1" smtClean="0"/>
              <a:t>Solución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la Crisis Global)</a:t>
            </a:r>
          </a:p>
          <a:p>
            <a:pPr marL="396875" indent="0" fontAlgn="auto">
              <a:spcBef>
                <a:spcPts val="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err="1" smtClean="0"/>
              <a:t>todos</a:t>
            </a:r>
            <a:r>
              <a:rPr lang="en-US" sz="2400" dirty="0" smtClean="0"/>
              <a:t> </a:t>
            </a:r>
            <a:r>
              <a:rPr lang="en-US" sz="2400" dirty="0" err="1" smtClean="0"/>
              <a:t>escritos</a:t>
            </a:r>
            <a:r>
              <a:rPr lang="en-US" sz="2400" dirty="0" smtClean="0"/>
              <a:t> </a:t>
            </a:r>
            <a:r>
              <a:rPr lang="en-US" sz="2400" dirty="0" err="1" smtClean="0"/>
              <a:t>por</a:t>
            </a:r>
            <a:r>
              <a:rPr lang="en-US" sz="2400" dirty="0" smtClean="0"/>
              <a:t> Thomas H. Greco, Jr.</a:t>
            </a:r>
          </a:p>
          <a:p>
            <a:pPr marL="396875" indent="0" fontAlgn="auto">
              <a:spcBef>
                <a:spcPts val="0"/>
              </a:spcBef>
              <a:spcAft>
                <a:spcPts val="600"/>
              </a:spcAft>
              <a:buFont typeface="Wingdings 3"/>
              <a:buNone/>
              <a:defRPr/>
            </a:pPr>
            <a:r>
              <a:rPr lang="en-US" sz="2400" i="1" dirty="0" smtClean="0"/>
              <a:t>Flight From Inflation</a:t>
            </a:r>
            <a:r>
              <a:rPr lang="en-US" sz="2400" dirty="0" smtClean="0"/>
              <a:t> </a:t>
            </a:r>
            <a:r>
              <a:rPr lang="en-US" sz="2400" dirty="0" err="1" smtClean="0"/>
              <a:t>escrito</a:t>
            </a:r>
            <a:r>
              <a:rPr lang="en-US" sz="2400" dirty="0" smtClean="0"/>
              <a:t> </a:t>
            </a:r>
            <a:r>
              <a:rPr lang="en-US" sz="2400" dirty="0" err="1" smtClean="0"/>
              <a:t>por</a:t>
            </a:r>
            <a:r>
              <a:rPr lang="en-US" sz="2400" dirty="0" smtClean="0"/>
              <a:t> E. C. Riegel</a:t>
            </a:r>
          </a:p>
          <a:p>
            <a:pPr marL="365760" indent="-256032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46084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C9EC27A7-EA4D-49C0-B084-AF52F6BECEE0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46085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4608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9A23C83B-D5AD-4056-AE6C-F1B76ACB0077}" type="slidenum">
              <a:rPr lang="en-US" altLang="en-AU">
                <a:latin typeface="Arial" pitchFamily="34" charset="0"/>
              </a:rPr>
              <a:pPr/>
              <a:t>36</a:t>
            </a:fld>
            <a:endParaRPr lang="en-US" altLang="en-AU">
              <a:latin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1138"/>
            <a:ext cx="8153400" cy="4525962"/>
          </a:xfrm>
        </p:spPr>
        <p:txBody>
          <a:bodyPr/>
          <a:lstStyle/>
          <a:p>
            <a:r>
              <a:rPr lang="en-US" altLang="en-AU" sz="2600" dirty="0" err="1" smtClean="0"/>
              <a:t>Tiene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tu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negocio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capacidades</a:t>
            </a:r>
            <a:r>
              <a:rPr lang="en-US" altLang="en-AU" sz="2600" dirty="0" smtClean="0"/>
              <a:t> en </a:t>
            </a:r>
            <a:r>
              <a:rPr lang="en-US" altLang="en-AU" sz="2600" dirty="0" err="1" smtClean="0"/>
              <a:t>exceso</a:t>
            </a:r>
            <a:r>
              <a:rPr lang="en-US" altLang="en-AU" sz="2600" dirty="0" smtClean="0"/>
              <a:t> (sin </a:t>
            </a:r>
            <a:r>
              <a:rPr lang="en-US" altLang="en-AU" sz="2600" dirty="0" err="1" smtClean="0"/>
              <a:t>usar</a:t>
            </a:r>
            <a:r>
              <a:rPr lang="en-US" altLang="en-AU" sz="2600" dirty="0" smtClean="0"/>
              <a:t>)? </a:t>
            </a:r>
            <a:r>
              <a:rPr lang="en-US" altLang="en-AU" sz="2600" i="1" dirty="0" smtClean="0">
                <a:solidFill>
                  <a:srgbClr val="339966"/>
                </a:solidFill>
              </a:rPr>
              <a:t>Si.</a:t>
            </a:r>
          </a:p>
          <a:p>
            <a:r>
              <a:rPr lang="en-US" altLang="en-AU" sz="2600" dirty="0" smtClean="0"/>
              <a:t>Te </a:t>
            </a:r>
            <a:r>
              <a:rPr lang="en-US" altLang="en-AU" sz="2600" dirty="0" err="1" smtClean="0"/>
              <a:t>gustaría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elevar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tus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ventas</a:t>
            </a:r>
            <a:r>
              <a:rPr lang="en-US" altLang="en-AU" sz="2600" dirty="0" smtClean="0"/>
              <a:t>? </a:t>
            </a:r>
            <a:r>
              <a:rPr lang="en-US" altLang="en-AU" sz="2600" i="1" dirty="0" smtClean="0">
                <a:solidFill>
                  <a:srgbClr val="339966"/>
                </a:solidFill>
              </a:rPr>
              <a:t>Si.</a:t>
            </a:r>
            <a:endParaRPr lang="en-US" altLang="en-AU" sz="2600" dirty="0" smtClean="0"/>
          </a:p>
          <a:p>
            <a:r>
              <a:rPr lang="en-US" altLang="en-AU" sz="2600" dirty="0" smtClean="0"/>
              <a:t>Te </a:t>
            </a:r>
            <a:r>
              <a:rPr lang="en-US" altLang="en-AU" sz="2600" dirty="0" err="1" smtClean="0"/>
              <a:t>gustaría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tener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clientes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leales</a:t>
            </a:r>
            <a:r>
              <a:rPr lang="en-US" altLang="en-AU" sz="2600" dirty="0" smtClean="0"/>
              <a:t>? </a:t>
            </a:r>
            <a:r>
              <a:rPr lang="en-US" altLang="en-AU" sz="2600" i="1" dirty="0" smtClean="0">
                <a:solidFill>
                  <a:srgbClr val="339966"/>
                </a:solidFill>
              </a:rPr>
              <a:t>Si.</a:t>
            </a:r>
            <a:endParaRPr lang="en-US" altLang="en-AU" sz="2600" dirty="0" smtClean="0"/>
          </a:p>
          <a:p>
            <a:r>
              <a:rPr lang="en-US" altLang="en-AU" sz="2600" dirty="0" smtClean="0"/>
              <a:t>Te </a:t>
            </a:r>
            <a:r>
              <a:rPr lang="en-US" altLang="en-AU" sz="2600" dirty="0" err="1" smtClean="0"/>
              <a:t>gustaría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tener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una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línea</a:t>
            </a:r>
            <a:r>
              <a:rPr lang="en-US" altLang="en-AU" sz="2600" dirty="0" smtClean="0"/>
              <a:t> de </a:t>
            </a:r>
            <a:r>
              <a:rPr lang="en-US" altLang="en-AU" sz="2600" dirty="0" err="1" smtClean="0"/>
              <a:t>crédito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confiable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libre</a:t>
            </a:r>
            <a:r>
              <a:rPr lang="en-US" altLang="en-AU" sz="2600" dirty="0" smtClean="0"/>
              <a:t> de </a:t>
            </a:r>
            <a:r>
              <a:rPr lang="en-US" altLang="en-AU" sz="2600" dirty="0" err="1" smtClean="0"/>
              <a:t>intereses</a:t>
            </a:r>
            <a:r>
              <a:rPr lang="en-US" altLang="en-AU" sz="2600" dirty="0" smtClean="0"/>
              <a:t>? </a:t>
            </a:r>
            <a:r>
              <a:rPr lang="en-US" altLang="en-AU" sz="2600" i="1" dirty="0" err="1" smtClean="0">
                <a:solidFill>
                  <a:srgbClr val="339966"/>
                </a:solidFill>
              </a:rPr>
              <a:t>Cual</a:t>
            </a:r>
            <a:r>
              <a:rPr lang="en-US" altLang="en-AU" sz="2600" i="1" dirty="0" smtClean="0">
                <a:solidFill>
                  <a:srgbClr val="339966"/>
                </a:solidFill>
              </a:rPr>
              <a:t> </a:t>
            </a:r>
            <a:r>
              <a:rPr lang="en-US" altLang="en-AU" sz="2600" i="1" dirty="0" err="1" smtClean="0">
                <a:solidFill>
                  <a:srgbClr val="339966"/>
                </a:solidFill>
              </a:rPr>
              <a:t>es</a:t>
            </a:r>
            <a:r>
              <a:rPr lang="en-US" altLang="en-AU" sz="2600" i="1" dirty="0" smtClean="0">
                <a:solidFill>
                  <a:srgbClr val="339966"/>
                </a:solidFill>
              </a:rPr>
              <a:t> el </a:t>
            </a:r>
            <a:r>
              <a:rPr lang="en-US" altLang="en-AU" sz="2600" i="1" dirty="0" err="1" smtClean="0">
                <a:solidFill>
                  <a:srgbClr val="339966"/>
                </a:solidFill>
              </a:rPr>
              <a:t>truco</a:t>
            </a:r>
            <a:r>
              <a:rPr lang="en-US" altLang="en-AU" sz="2600" i="1" dirty="0" smtClean="0">
                <a:solidFill>
                  <a:srgbClr val="339966"/>
                </a:solidFill>
              </a:rPr>
              <a:t>?</a:t>
            </a:r>
            <a:endParaRPr lang="en-US" altLang="en-AU" sz="2600" dirty="0" smtClean="0">
              <a:solidFill>
                <a:srgbClr val="339966"/>
              </a:solidFill>
            </a:endParaRPr>
          </a:p>
          <a:p>
            <a:r>
              <a:rPr lang="en-US" altLang="en-AU" sz="2600" dirty="0" smtClean="0"/>
              <a:t>El </a:t>
            </a:r>
            <a:r>
              <a:rPr lang="en-US" altLang="en-AU" sz="2600" dirty="0" err="1" smtClean="0"/>
              <a:t>crédito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estaría</a:t>
            </a:r>
            <a:r>
              <a:rPr lang="en-US" altLang="en-AU" sz="2600" dirty="0" smtClean="0"/>
              <a:t> en forma de </a:t>
            </a:r>
            <a:r>
              <a:rPr lang="en-US" altLang="en-AU" sz="2600" dirty="0" err="1" smtClean="0"/>
              <a:t>moneda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comunitaria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que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puede</a:t>
            </a:r>
            <a:r>
              <a:rPr lang="en-US" altLang="en-AU" sz="2600" dirty="0" smtClean="0"/>
              <a:t> ser </a:t>
            </a:r>
            <a:r>
              <a:rPr lang="en-US" altLang="en-AU" sz="2600" dirty="0" err="1" smtClean="0"/>
              <a:t>gastada</a:t>
            </a:r>
            <a:r>
              <a:rPr lang="en-US" altLang="en-AU" sz="2600" dirty="0" smtClean="0"/>
              <a:t> en </a:t>
            </a:r>
            <a:r>
              <a:rPr lang="en-US" altLang="en-AU" sz="2600" dirty="0" err="1" smtClean="0"/>
              <a:t>circulación</a:t>
            </a:r>
            <a:r>
              <a:rPr lang="en-US" altLang="en-AU" sz="2600" dirty="0" smtClean="0"/>
              <a:t> y </a:t>
            </a:r>
            <a:r>
              <a:rPr lang="en-US" altLang="en-AU" sz="2600" dirty="0" err="1" smtClean="0"/>
              <a:t>rescatada</a:t>
            </a:r>
            <a:r>
              <a:rPr lang="en-US" altLang="en-AU" sz="2600" dirty="0" smtClean="0"/>
              <a:t> en </a:t>
            </a:r>
            <a:r>
              <a:rPr lang="en-US" altLang="en-AU" sz="2600" dirty="0" err="1" smtClean="0"/>
              <a:t>tus</a:t>
            </a:r>
            <a:r>
              <a:rPr lang="en-US" altLang="en-AU" sz="2600" dirty="0" smtClean="0"/>
              <a:t> </a:t>
            </a:r>
            <a:r>
              <a:rPr lang="en-US" altLang="en-AU" sz="2600" dirty="0" err="1" smtClean="0"/>
              <a:t>bienes</a:t>
            </a:r>
            <a:r>
              <a:rPr lang="en-US" altLang="en-AU" sz="2600" dirty="0" smtClean="0"/>
              <a:t> y </a:t>
            </a:r>
            <a:r>
              <a:rPr lang="en-US" altLang="en-AU" sz="2600" dirty="0" err="1" smtClean="0"/>
              <a:t>servicios</a:t>
            </a:r>
            <a:r>
              <a:rPr lang="en-US" altLang="en-AU" sz="2600" dirty="0" smtClean="0"/>
              <a:t>, </a:t>
            </a:r>
            <a:r>
              <a:rPr lang="en-US" altLang="en-AU" sz="2600" dirty="0" smtClean="0">
                <a:solidFill>
                  <a:srgbClr val="C00000"/>
                </a:solidFill>
              </a:rPr>
              <a:t>no en </a:t>
            </a:r>
            <a:r>
              <a:rPr lang="en-US" altLang="en-AU" sz="2600" dirty="0" err="1" smtClean="0">
                <a:solidFill>
                  <a:srgbClr val="C00000"/>
                </a:solidFill>
              </a:rPr>
              <a:t>dinero</a:t>
            </a:r>
            <a:r>
              <a:rPr lang="en-US" altLang="en-AU" sz="2600" dirty="0" smtClean="0">
                <a:solidFill>
                  <a:srgbClr val="C00000"/>
                </a:solidFill>
              </a:rPr>
              <a:t> en </a:t>
            </a:r>
            <a:r>
              <a:rPr lang="en-US" altLang="en-AU" sz="2600" dirty="0" err="1" smtClean="0">
                <a:solidFill>
                  <a:srgbClr val="C00000"/>
                </a:solidFill>
              </a:rPr>
              <a:t>efectivo</a:t>
            </a:r>
            <a:r>
              <a:rPr lang="en-US" altLang="en-AU" sz="2600" dirty="0" smtClean="0"/>
              <a:t>. </a:t>
            </a:r>
            <a:r>
              <a:rPr lang="en-US" altLang="en-AU" sz="2600" i="1" dirty="0" err="1" smtClean="0">
                <a:solidFill>
                  <a:srgbClr val="339966"/>
                </a:solidFill>
              </a:rPr>
              <a:t>Cuenta</a:t>
            </a:r>
            <a:r>
              <a:rPr lang="en-US" altLang="en-AU" sz="2600" i="1" dirty="0" smtClean="0">
                <a:solidFill>
                  <a:srgbClr val="339966"/>
                </a:solidFill>
              </a:rPr>
              <a:t> </a:t>
            </a:r>
            <a:r>
              <a:rPr lang="en-US" altLang="en-AU" sz="2600" i="1" dirty="0" err="1" smtClean="0">
                <a:solidFill>
                  <a:srgbClr val="339966"/>
                </a:solidFill>
              </a:rPr>
              <a:t>conmigo</a:t>
            </a:r>
            <a:r>
              <a:rPr lang="en-US" altLang="en-AU" sz="2600" i="1" dirty="0" smtClean="0">
                <a:solidFill>
                  <a:srgbClr val="339966"/>
                </a:solidFill>
              </a:rPr>
              <a:t>.</a:t>
            </a:r>
          </a:p>
        </p:txBody>
      </p:sp>
      <p:sp>
        <p:nvSpPr>
          <p:cNvPr id="47107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77364668-A398-4A06-A398-F6238B5955B6}" type="datetime1">
              <a:rPr lang="en-US" altLang="en-AU">
                <a:latin typeface="Arial" pitchFamily="34" charset="0"/>
              </a:rPr>
              <a:pPr/>
              <a:t>1/16/2010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en-AU">
                <a:latin typeface="Arial" pitchFamily="34" charset="0"/>
              </a:rPr>
              <a:t>Thomas H. Greco, Jr.</a:t>
            </a:r>
          </a:p>
        </p:txBody>
      </p:sp>
      <p:sp>
        <p:nvSpPr>
          <p:cNvPr id="4710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189808A9-F7C0-4B89-B4D7-27F99113F7E4}" type="slidenum">
              <a:rPr lang="en-US" altLang="en-AU">
                <a:latin typeface="Arial" pitchFamily="34" charset="0"/>
              </a:rPr>
              <a:pPr/>
              <a:t>37</a:t>
            </a:fld>
            <a:endParaRPr lang="en-US" altLang="en-AU">
              <a:latin typeface="Arial" pitchFamily="34" charset="0"/>
            </a:endParaRPr>
          </a:p>
        </p:txBody>
      </p:sp>
      <p:sp>
        <p:nvSpPr>
          <p:cNvPr id="4301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AU" sz="4000" dirty="0" err="1" smtClean="0">
                <a:solidFill>
                  <a:srgbClr val="339966"/>
                </a:solidFill>
              </a:rPr>
              <a:t>Llegando</a:t>
            </a:r>
            <a:r>
              <a:rPr lang="en-US" altLang="en-AU" sz="4000" dirty="0" smtClean="0">
                <a:solidFill>
                  <a:srgbClr val="339966"/>
                </a:solidFill>
              </a:rPr>
              <a:t> al </a:t>
            </a:r>
            <a:r>
              <a:rPr lang="en-US" altLang="en-AU" sz="4000" i="1" dirty="0" smtClean="0">
                <a:solidFill>
                  <a:srgbClr val="339966"/>
                </a:solidFill>
              </a:rPr>
              <a:t>Si </a:t>
            </a:r>
            <a:r>
              <a:rPr lang="en-US" altLang="en-AU" sz="4000" i="1" dirty="0" smtClean="0">
                <a:solidFill>
                  <a:srgbClr val="66FF66"/>
                </a:solidFill>
              </a:rPr>
              <a:t/>
            </a:r>
            <a:br>
              <a:rPr lang="en-US" altLang="en-AU" sz="4000" i="1" dirty="0" smtClean="0">
                <a:solidFill>
                  <a:srgbClr val="66FF66"/>
                </a:solidFill>
              </a:rPr>
            </a:br>
            <a:r>
              <a:rPr lang="en-US" altLang="en-AU" sz="3200" dirty="0" err="1" smtClean="0"/>
              <a:t>Diálogo</a:t>
            </a:r>
            <a:r>
              <a:rPr lang="en-US" altLang="en-AU" sz="3200" dirty="0" smtClean="0"/>
              <a:t> </a:t>
            </a:r>
            <a:r>
              <a:rPr lang="en-US" altLang="en-AU" sz="3200" dirty="0" err="1" smtClean="0"/>
              <a:t>Típico</a:t>
            </a:r>
            <a:endParaRPr lang="en-US" altLang="en-AU" sz="3200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hadeing1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1627</TotalTime>
  <Words>2660</Words>
  <Application>Microsoft Office PowerPoint</Application>
  <PresentationFormat>On-screen Show (4:3)</PresentationFormat>
  <Paragraphs>427</Paragraphs>
  <Slides>37</Slides>
  <Notes>37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Shadeing1</vt:lpstr>
      <vt:lpstr>Comentario/comment</vt:lpstr>
      <vt:lpstr>La Revolución del Intercambio</vt:lpstr>
      <vt:lpstr>La Revolución del Intercambio</vt:lpstr>
      <vt:lpstr>Una Manera Exitosa-Deliberada y Científica </vt:lpstr>
      <vt:lpstr>Qué se Requiere para un Intercambio Eficiente, Efectivo, y Justo?</vt:lpstr>
      <vt:lpstr>Es tiempo de …“ reconcebir en el sentido más fundamental, la misma idea de bancos, dinero, y tarjetas de crédito …”  - Dee Hock, CEO emérito, VISA Internacional</vt:lpstr>
      <vt:lpstr>Direcciones Prometedoras</vt:lpstr>
      <vt:lpstr>Slide 8</vt:lpstr>
      <vt:lpstr>Cuáles son las Tecnologías Innovativas en Dinero e Intercambio?</vt:lpstr>
      <vt:lpstr>Lo que es Revolucionario es la Combinación Única de Elementos</vt:lpstr>
      <vt:lpstr>La Siguiente “Abundancia Libre” es Crédito</vt:lpstr>
      <vt:lpstr>El Futuro del Dinero es No Dinero</vt:lpstr>
      <vt:lpstr>Slide 13</vt:lpstr>
      <vt:lpstr>Reconociendo Todo el Potencial </vt:lpstr>
      <vt:lpstr>Un Nuevo Orden Económico?</vt:lpstr>
      <vt:lpstr>Un Plan de Negocios</vt:lpstr>
      <vt:lpstr>Por qué las Monedas Comunitarias  con Frecuencia se Estancan y Fallan en Prosperar</vt:lpstr>
      <vt:lpstr>Por qué las Monedas Comunitarias  con Frecuencia se Estancan y Fallan en Prosperar (Continuado)</vt:lpstr>
      <vt:lpstr>Diseño</vt:lpstr>
      <vt:lpstr>Diseño (continuado)</vt:lpstr>
      <vt:lpstr>Administración</vt:lpstr>
      <vt:lpstr>Financiamiento</vt:lpstr>
      <vt:lpstr>Implementación  Factores Exitosos</vt:lpstr>
      <vt:lpstr>Slide 24</vt:lpstr>
      <vt:lpstr>Estrategias de Implementación</vt:lpstr>
      <vt:lpstr>Un Plan de Desarrollo Económico Regional de 5 etapas</vt:lpstr>
      <vt:lpstr>Slide 27</vt:lpstr>
      <vt:lpstr>Slide 28</vt:lpstr>
      <vt:lpstr>Slide 29</vt:lpstr>
      <vt:lpstr>Slide 30</vt:lpstr>
      <vt:lpstr>Slide 31</vt:lpstr>
      <vt:lpstr>Slide 32</vt:lpstr>
      <vt:lpstr>Manera Comunitaria</vt:lpstr>
      <vt:lpstr>Slide 34</vt:lpstr>
      <vt:lpstr>Mercadotecnia</vt:lpstr>
      <vt:lpstr>Referencias y Recursos </vt:lpstr>
      <vt:lpstr>Llegando al Si  Diálogo Típico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Business Plan</dc:title>
  <dc:creator>TG</dc:creator>
  <cp:lastModifiedBy>JGarcia</cp:lastModifiedBy>
  <cp:revision>146</cp:revision>
  <dcterms:created xsi:type="dcterms:W3CDTF">2009-08-24T15:52:30Z</dcterms:created>
  <dcterms:modified xsi:type="dcterms:W3CDTF">2010-01-17T04:45:49Z</dcterms:modified>
</cp:coreProperties>
</file>