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tags/tag3.xml" ContentType="application/vnd.openxmlformats-officedocument.presentationml.tags+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43"/>
  </p:notesMasterIdLst>
  <p:sldIdLst>
    <p:sldId id="256" r:id="rId2"/>
    <p:sldId id="273" r:id="rId3"/>
    <p:sldId id="276" r:id="rId4"/>
    <p:sldId id="288" r:id="rId5"/>
    <p:sldId id="300" r:id="rId6"/>
    <p:sldId id="302" r:id="rId7"/>
    <p:sldId id="257" r:id="rId8"/>
    <p:sldId id="258" r:id="rId9"/>
    <p:sldId id="267" r:id="rId10"/>
    <p:sldId id="303" r:id="rId11"/>
    <p:sldId id="292" r:id="rId12"/>
    <p:sldId id="293" r:id="rId13"/>
    <p:sldId id="286" r:id="rId14"/>
    <p:sldId id="296" r:id="rId15"/>
    <p:sldId id="295" r:id="rId16"/>
    <p:sldId id="320" r:id="rId17"/>
    <p:sldId id="321" r:id="rId18"/>
    <p:sldId id="294" r:id="rId19"/>
    <p:sldId id="301" r:id="rId20"/>
    <p:sldId id="305" r:id="rId21"/>
    <p:sldId id="308" r:id="rId22"/>
    <p:sldId id="309" r:id="rId23"/>
    <p:sldId id="304" r:id="rId24"/>
    <p:sldId id="310" r:id="rId25"/>
    <p:sldId id="311" r:id="rId26"/>
    <p:sldId id="260" r:id="rId27"/>
    <p:sldId id="307" r:id="rId28"/>
    <p:sldId id="312" r:id="rId29"/>
    <p:sldId id="313" r:id="rId30"/>
    <p:sldId id="261" r:id="rId31"/>
    <p:sldId id="291" r:id="rId32"/>
    <p:sldId id="306" r:id="rId33"/>
    <p:sldId id="314" r:id="rId34"/>
    <p:sldId id="315" r:id="rId35"/>
    <p:sldId id="316" r:id="rId36"/>
    <p:sldId id="317" r:id="rId37"/>
    <p:sldId id="318" r:id="rId38"/>
    <p:sldId id="287" r:id="rId39"/>
    <p:sldId id="319" r:id="rId40"/>
    <p:sldId id="274" r:id="rId41"/>
    <p:sldId id="299"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00CC"/>
    <a:srgbClr val="FF0000"/>
    <a:srgbClr val="E7E725"/>
    <a:srgbClr val="FFFF00"/>
    <a:srgbClr val="339966"/>
    <a:srgbClr val="FFFFCC"/>
    <a:srgbClr val="DDFFFF"/>
    <a:srgbClr val="CC3399"/>
    <a:srgbClr val="CC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68" autoAdjust="0"/>
    <p:restoredTop sz="86379" autoAdjust="0"/>
  </p:normalViewPr>
  <p:slideViewPr>
    <p:cSldViewPr>
      <p:cViewPr varScale="1">
        <p:scale>
          <a:sx n="61" d="100"/>
          <a:sy n="61" d="100"/>
        </p:scale>
        <p:origin x="-71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20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53AA7D2B-9ECB-4804-AF9D-EDFF0CFB5AF4}" type="datetimeFigureOut">
              <a:rPr lang="en-US"/>
              <a:pPr>
                <a:defRPr/>
              </a:pPr>
              <a:t>11/13/2009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083CAFF4-EDB4-4CDE-AC07-4B034150114A}"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err="1" smtClean="0"/>
              <a:t>Wissner</a:t>
            </a:r>
            <a:r>
              <a:rPr lang="en-US" dirty="0" smtClean="0"/>
              <a:t>:</a:t>
            </a:r>
          </a:p>
          <a:p>
            <a:pPr>
              <a:spcBef>
                <a:spcPct val="0"/>
              </a:spcBef>
            </a:pPr>
            <a:r>
              <a:rPr lang="en-US" dirty="0" smtClean="0"/>
              <a:t>What happened?  Specifically, what happened with the economy over the </a:t>
            </a:r>
            <a:br>
              <a:rPr lang="en-US" dirty="0" smtClean="0"/>
            </a:br>
            <a:r>
              <a:rPr lang="en-US" dirty="0" smtClean="0"/>
              <a:t>past couple of years.  What does house prices have to do with it?  What </a:t>
            </a:r>
            <a:br>
              <a:rPr lang="en-US" dirty="0" smtClean="0"/>
            </a:br>
            <a:r>
              <a:rPr lang="en-US" dirty="0" smtClean="0"/>
              <a:t>does fractional reserve lending and reserve requirements have to do with </a:t>
            </a:r>
            <a:br>
              <a:rPr lang="en-US" dirty="0" smtClean="0"/>
            </a:br>
            <a:r>
              <a:rPr lang="en-US" dirty="0" smtClean="0"/>
              <a:t>it?  What did regulation or lack of have to do with it?  What did the </a:t>
            </a:r>
            <a:br>
              <a:rPr lang="en-US" dirty="0" smtClean="0"/>
            </a:br>
            <a:r>
              <a:rPr lang="en-US" dirty="0" smtClean="0"/>
              <a:t>issuance of money have to do with it?  What is money anyway?  How does </a:t>
            </a:r>
            <a:br>
              <a:rPr lang="en-US" dirty="0" smtClean="0"/>
            </a:br>
            <a:r>
              <a:rPr lang="en-US" dirty="0" smtClean="0"/>
              <a:t>the energy supply (oil supply) relate to the value of money?  Knowing </a:t>
            </a:r>
            <a:br>
              <a:rPr lang="en-US" dirty="0" smtClean="0"/>
            </a:br>
            <a:r>
              <a:rPr lang="en-US" dirty="0" smtClean="0"/>
              <a:t>all of this, what are some scenarios for how things will play out?</a:t>
            </a:r>
          </a:p>
        </p:txBody>
      </p:sp>
      <p:sp>
        <p:nvSpPr>
          <p:cNvPr id="143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324B7D8-DAFC-4E8A-9A4A-347DB9FA425A}" type="slidenum">
              <a:rPr lang="en-US"/>
              <a:pPr fontAlgn="base">
                <a:spcBef>
                  <a:spcPct val="0"/>
                </a:spcBef>
                <a:spcAft>
                  <a:spcPct val="0"/>
                </a:spcAft>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83CAFF4-EDB4-4CDE-AC07-4B034150114A}"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83CAFF4-EDB4-4CDE-AC07-4B034150114A}"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8F2FE5B3-4F92-4673-96F8-3AB854C5C021}" type="slidenum">
              <a:rPr lang="en-US" smtClean="0"/>
              <a:pPr/>
              <a:t>4</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685800" y="4343401"/>
            <a:ext cx="5486400" cy="4114800"/>
          </a:xfrm>
          <a:noFill/>
          <a:ln/>
        </p:spPr>
        <p:txBody>
          <a:bodyPr/>
          <a:lstStyle/>
          <a:p>
            <a:pPr eaLnBrk="1" hangingPunct="1"/>
            <a:endParaRPr lang="en-US" i="1"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83CAFF4-EDB4-4CDE-AC07-4B034150114A}"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7909CD07-840E-4048-BAC1-C0D3E68D54D3}" type="slidenum">
              <a:rPr lang="en-US" smtClean="0"/>
              <a:pPr/>
              <a:t>6</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r>
              <a:rPr lang="en-US" smtClean="0"/>
              <a:t> "As is common in most modern discussions, the unmentionable thing is the pivot of the whole discussion." – GK Chesterton</a:t>
            </a:r>
          </a:p>
          <a:p>
            <a:pPr eaLnBrk="1" hangingPunct="1"/>
            <a:endParaRPr lang="en-US" smtClean="0"/>
          </a:p>
          <a:p>
            <a:pPr eaLnBrk="1" hangingPunct="1"/>
            <a:r>
              <a:rPr lang="en-US" smtClean="0"/>
              <a:t>Throughout the world, money and banking have been politicized making money an instrument of political power that adversely impacts the society, the economy, and the environment.</a:t>
            </a:r>
          </a:p>
          <a:p>
            <a:pPr eaLnBrk="1" hangingPunct="1"/>
            <a:r>
              <a:rPr lang="en-US" smtClean="0"/>
              <a:t>Money and banking are manipulated by and for limited private interests.</a:t>
            </a:r>
          </a:p>
          <a:p>
            <a:pPr eaLnBrk="1" hangingPunct="1"/>
            <a:r>
              <a:rPr lang="en-US" smtClean="0"/>
              <a:t>Political money is exploitative, dysfunctional, and undemocratic.</a:t>
            </a:r>
          </a:p>
          <a:p>
            <a:pPr eaLnBrk="1" hangingPunct="1"/>
            <a:r>
              <a:rPr lang="en-US" smtClean="0"/>
              <a:t>Money today exists mainly as bank credit that must be borrowed into circulation at interest.</a:t>
            </a:r>
          </a:p>
          <a:p>
            <a:pPr eaLnBrk="1" hangingPunct="1"/>
            <a:r>
              <a:rPr lang="en-US" smtClean="0"/>
              <a:t>The global monetary system has institutionalized interest (usury), which creates a </a:t>
            </a:r>
            <a:r>
              <a:rPr lang="en-US" b="1" smtClean="0"/>
              <a:t>growth imperative</a:t>
            </a:r>
            <a:r>
              <a:rPr lang="en-US" smtClean="0"/>
              <a:t>.</a:t>
            </a:r>
          </a:p>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Small perturbations are being amplified at each cycle. Enormous amounts of effort and resources are being applied in a vain attempt to put the system back together. What is it costing us?</a:t>
            </a:r>
          </a:p>
        </p:txBody>
      </p:sp>
      <p:sp>
        <p:nvSpPr>
          <p:cNvPr id="153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318C0D-B057-44D0-80C9-A6BA1D353380}" type="slidenum">
              <a:rPr lang="en-US"/>
              <a:pPr fontAlgn="base">
                <a:spcBef>
                  <a:spcPct val="0"/>
                </a:spcBef>
                <a:spcAft>
                  <a:spcPct val="0"/>
                </a:spcAft>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7213106-052D-4913-A30C-BED87BFE0BA3}" type="slidenum">
              <a:rPr lang="en-US"/>
              <a:pPr fontAlgn="base">
                <a:spcBef>
                  <a:spcPct val="0"/>
                </a:spcBef>
                <a:spcAft>
                  <a:spcPct val="0"/>
                </a:spcAft>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83CAFF4-EDB4-4CDE-AC07-4B034150114A}"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28A5B1A8-5181-474E-B53F-40D433B0B28D}" type="slidenum">
              <a:rPr lang="en-US" smtClean="0"/>
              <a:pPr/>
              <a:t>10</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en-US" i="1" smtClean="0"/>
              <a:t>Give me the power to create a nation’s money, and I care not who makes the laws. -- Mayer Amschel Rothschild</a:t>
            </a:r>
          </a:p>
          <a:p>
            <a:pPr eaLnBrk="1" hangingPunct="1"/>
            <a:endParaRPr lang="en-US" i="1" smtClean="0"/>
          </a:p>
          <a:p>
            <a:pPr eaLnBrk="1" hangingPunct="1"/>
            <a:r>
              <a:rPr lang="en-US" i="1" smtClean="0"/>
              <a:t>“The study of money, above all other fields in economics, is one in which complexity is used to disguise truth or to evade truth, not to reveal it.” - John Kenneth Galbraith, economist, in his book, Money: Whence It Came, Where It Went, 1975</a:t>
            </a:r>
            <a:endParaRPr lang="en-US" smtClean="0"/>
          </a:p>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287500DD-F9CF-4F23-B8AA-382DAEBD5F22}" type="slidenum">
              <a:rPr lang="en-US" smtClean="0"/>
              <a:pPr/>
              <a:t>11</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685800" y="4343401"/>
            <a:ext cx="5486400" cy="4114800"/>
          </a:xfrm>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0B5AB76E-19FE-477C-8E88-7A0F202A2D28}" type="slidenum">
              <a:rPr lang="en-US" smtClean="0"/>
              <a:pPr/>
              <a:t>12</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685800" y="4343401"/>
            <a:ext cx="5486400" cy="4114800"/>
          </a:xfrm>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83A57A01-2D43-4C55-9545-7BB0122F6208}" type="slidenum">
              <a:rPr lang="en-US" smtClean="0"/>
              <a:pPr/>
              <a:t>13</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xfrm>
            <a:off x="685800" y="4343401"/>
            <a:ext cx="5486400" cy="4114800"/>
          </a:xfrm>
          <a:noFill/>
          <a:ln/>
        </p:spPr>
        <p:txBody>
          <a:bodyPr/>
          <a:lstStyle/>
          <a:p>
            <a:pPr eaLnBrk="1" hangingPunct="1"/>
            <a:r>
              <a:rPr lang="en-US" dirty="0" smtClean="0"/>
              <a:t>George Soros also claims that Obama is facing problems 2X those faced by FDR. The total outstanding credit was 160% GDP in 1929, 260% in 1932 (decline in GDP, accumulation of debt). By comparison, we entered the 2008 crash at 365%, and Soros believes this will rise to about 500% of GDP. – Amazon.com, about </a:t>
            </a:r>
            <a:r>
              <a:rPr lang="en-US" i="1" dirty="0" smtClean="0"/>
              <a:t>The New Paradigm for Financial Markets: The Crash of 2008 and What it Means.</a:t>
            </a:r>
          </a:p>
          <a:p>
            <a:pPr eaLnBrk="1" hangingPunct="1"/>
            <a:r>
              <a:rPr lang="en-US" dirty="0" smtClean="0"/>
              <a:t>"This crisis ...has brought the entire [financial] system to the brink of a breakdown, and it is being contained only with the greatest difficulty. This will have far reaching consequences. </a:t>
            </a:r>
            <a:r>
              <a:rPr lang="en-US" b="1" dirty="0" smtClean="0"/>
              <a:t>It is not business as usual but the end of an era."  </a:t>
            </a:r>
            <a:r>
              <a:rPr lang="en-US" i="1" dirty="0" smtClean="0"/>
              <a:t>p. 81. The New Paradigm for Financial Markets: The Credit Crisis of 2008 and What It Means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r>
              <a:rPr lang="en-US" smtClean="0"/>
              <a:t>US Debt Clock http://www.usdebtclock.org/. From 9 to 11.67; that’s an increase of almost 30 % in just the past 2 years.</a:t>
            </a:r>
          </a:p>
        </p:txBody>
      </p:sp>
      <p:sp>
        <p:nvSpPr>
          <p:cNvPr id="64516" name="Slide Number Placeholder 3"/>
          <p:cNvSpPr>
            <a:spLocks noGrp="1"/>
          </p:cNvSpPr>
          <p:nvPr>
            <p:ph type="sldNum" sz="quarter" idx="5"/>
          </p:nvPr>
        </p:nvSpPr>
        <p:spPr>
          <a:noFill/>
        </p:spPr>
        <p:txBody>
          <a:bodyPr/>
          <a:lstStyle/>
          <a:p>
            <a:fld id="{097BF11A-0F06-4CB9-81BA-80A4F7C7A44C}"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5182FFAC-024C-44D2-B0E2-442947F47CB3}" type="slidenum">
              <a:rPr lang="en-US" smtClean="0"/>
              <a:pPr/>
              <a:t>15</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smtClean="0"/>
              <a:t>Privatization of the commons. Banks throttle the credit allocation process and exploit users of credit by charging interest for its use.</a:t>
            </a:r>
          </a:p>
          <a:p>
            <a:pPr eaLnBrk="1" hangingPunct="1"/>
            <a:r>
              <a:rPr lang="en-US" smtClean="0"/>
              <a:t>Central governments spend as much as they wish without regard to the amount of their tax or other revues. This is called “deficit spending” and its result is debasement of its currency unit, a phenomenon commonly referred to as inflation.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16F451FC-E12E-4150-AC14-9A09301436E1}" type="slidenum">
              <a:rPr lang="en-US" smtClean="0"/>
              <a:pPr/>
              <a:t>16</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lvl="1" eaLnBrk="1" hangingPunct="1"/>
            <a:endParaRPr lang="en-US" sz="11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7DEB098A-E7AA-4BAC-AA84-F98088285535}" type="slidenum">
              <a:rPr lang="en-US" smtClean="0"/>
              <a:pPr/>
              <a:t>17</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xfrm>
            <a:off x="685800" y="4343401"/>
            <a:ext cx="5486400" cy="4114800"/>
          </a:xfrm>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7FB0A99-F920-492B-958D-E70FD0B1C980}" type="slidenum">
              <a:rPr lang="en-US" smtClean="0"/>
              <a:pPr/>
              <a:t>18</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xfrm>
            <a:off x="685800" y="4343401"/>
            <a:ext cx="5486400" cy="4114800"/>
          </a:xfrm>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2809D90A-11F9-4383-9F61-87D1CC0E21A4}" type="slidenum">
              <a:rPr lang="en-US" smtClean="0"/>
              <a:pPr/>
              <a:t>19</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xfrm>
            <a:off x="685800" y="4343401"/>
            <a:ext cx="5486400" cy="4114800"/>
          </a:xfrm>
          <a:noFill/>
          <a:ln/>
        </p:spPr>
        <p:txBody>
          <a:bodyPr/>
          <a:lstStyle/>
          <a:p>
            <a:pPr eaLnBrk="1" hangingPunct="1"/>
            <a:r>
              <a:rPr lang="en-US" smtClean="0"/>
              <a:t>Your most important ballot is the one you cast when you use your money. Your spending and investment choices should be based on your personal values and objectives. </a:t>
            </a:r>
          </a:p>
          <a:p>
            <a:pPr eaLnBrk="1" hangingPunct="1"/>
            <a:r>
              <a:rPr lang="en-US" smtClean="0"/>
              <a:t>Support producers and products that do the right things in the right ways.</a:t>
            </a:r>
          </a:p>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 world has reached the limits to growth. The production problem has been solved.</a:t>
            </a:r>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695B4F-196E-4FDB-A913-024645C82744}" type="slidenum">
              <a:rPr lang="en-US" smtClean="0">
                <a:solidFill>
                  <a:prstClr val="black"/>
                </a:solidFill>
              </a:rPr>
              <a:pPr/>
              <a:t>20</a:t>
            </a:fld>
            <a:endParaRPr lang="en-US" smtClean="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D6624EF-75EB-43D1-BA29-DBEB80533FFD}" type="slidenum">
              <a:rPr lang="en-US" smtClean="0">
                <a:solidFill>
                  <a:prstClr val="black"/>
                </a:solidFill>
              </a:rPr>
              <a:pPr/>
              <a:t>21</a:t>
            </a:fld>
            <a:endParaRPr lang="en-US" smtClean="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C7FBA8E-2494-4CD8-B4C6-A0586BFC7473}" type="slidenum">
              <a:rPr lang="en-US" smtClean="0">
                <a:solidFill>
                  <a:prstClr val="black"/>
                </a:solidFill>
                <a:latin typeface="Arial" charset="0"/>
              </a:rPr>
              <a:pPr/>
              <a:t>22</a:t>
            </a:fld>
            <a:endParaRPr lang="en-US" smtClean="0">
              <a:solidFill>
                <a:prstClr val="black"/>
              </a:solidFill>
              <a:latin typeface="Arial" charset="0"/>
            </a:endParaRPr>
          </a:p>
        </p:txBody>
      </p:sp>
      <p:sp>
        <p:nvSpPr>
          <p:cNvPr id="194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60" name="Rectangle 3"/>
          <p:cNvSpPr>
            <a:spLocks noGrp="1" noChangeArrowheads="1"/>
          </p:cNvSpPr>
          <p:nvPr>
            <p:ph type="body" idx="1"/>
          </p:nvPr>
        </p:nvSpPr>
        <p:spPr bwMode="auto">
          <a:xfrm>
            <a:off x="914400" y="4343401"/>
            <a:ext cx="5029200" cy="4114800"/>
          </a:xfrm>
          <a:noFill/>
        </p:spPr>
        <p:txBody>
          <a:bodyPr wrap="square" numCol="1" anchor="t" anchorCtr="0" compatLnSpc="1">
            <a:prstTxWarp prst="textNoShape">
              <a:avLst/>
            </a:prstTxWarp>
          </a:bodyPr>
          <a:lstStyle/>
          <a:p>
            <a:pPr eaLnBrk="1" hangingPunct="1"/>
            <a:r>
              <a:rPr lang="en-US" smtClean="0">
                <a:latin typeface="Arial" charset="0"/>
              </a:rPr>
              <a:t>This is essentially a process of colonization. It is most notable in international trade, but also applies to internal relationships between communities and global corporate players.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4ADD702-16EB-4563-A429-DAFBC9751EAF}" type="slidenum">
              <a:rPr lang="en-US" smtClean="0">
                <a:solidFill>
                  <a:prstClr val="black"/>
                </a:solidFill>
                <a:latin typeface="Arial" charset="0"/>
              </a:rPr>
              <a:pPr/>
              <a:t>23</a:t>
            </a:fld>
            <a:endParaRPr lang="en-US" smtClean="0">
              <a:solidFill>
                <a:prstClr val="black"/>
              </a:solidFill>
              <a:latin typeface="Arial" charset="0"/>
            </a:endParaRPr>
          </a:p>
        </p:txBody>
      </p:sp>
      <p:sp>
        <p:nvSpPr>
          <p:cNvPr id="204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484" name="Rectangle 3"/>
          <p:cNvSpPr>
            <a:spLocks noGrp="1" noChangeArrowheads="1"/>
          </p:cNvSpPr>
          <p:nvPr>
            <p:ph type="body" idx="1"/>
          </p:nvPr>
        </p:nvSpPr>
        <p:spPr bwMode="auto">
          <a:xfrm>
            <a:off x="914400" y="4343401"/>
            <a:ext cx="5029200" cy="4114800"/>
          </a:xfrm>
          <a:noFill/>
        </p:spPr>
        <p:txBody>
          <a:bodyPr wrap="square" numCol="1" anchor="t" anchorCtr="0" compatLnSpc="1">
            <a:prstTxWarp prst="textNoShape">
              <a:avLst/>
            </a:prstTxWarp>
          </a:bodyPr>
          <a:lstStyle/>
          <a:p>
            <a:pPr eaLnBrk="1" hangingPunct="1"/>
            <a:r>
              <a:rPr lang="en-US" smtClean="0">
                <a:latin typeface="Arial" charset="0"/>
              </a:rPr>
              <a:t>Waianea, Hawaii small boat harbor.</a:t>
            </a:r>
          </a:p>
          <a:p>
            <a:pPr eaLnBrk="1" hangingPunct="1"/>
            <a:endParaRPr lang="en-US"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7BCA804-F64E-4372-9531-90D7675B29C3}" type="slidenum">
              <a:rPr lang="en-US" altLang="en-AU" smtClean="0">
                <a:solidFill>
                  <a:prstClr val="black"/>
                </a:solidFill>
                <a:latin typeface="Arial" charset="0"/>
              </a:rPr>
              <a:pPr/>
              <a:t>24</a:t>
            </a:fld>
            <a:endParaRPr lang="en-US" altLang="en-AU" smtClean="0">
              <a:solidFill>
                <a:prstClr val="black"/>
              </a:solidFill>
              <a:latin typeface="Arial" charset="0"/>
            </a:endParaRPr>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0207E3-A5CF-4CEE-9446-508F582BCF87}" type="slidenum">
              <a:rPr lang="en-US" smtClean="0">
                <a:solidFill>
                  <a:prstClr val="black"/>
                </a:solidFill>
              </a:rPr>
              <a:pPr/>
              <a:t>25</a:t>
            </a:fld>
            <a:endParaRPr lang="en-US" smtClean="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8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F1E3B49-18E1-4B6B-BF88-2322B3463E93}" type="slidenum">
              <a:rPr lang="en-US"/>
              <a:pPr fontAlgn="base">
                <a:spcBef>
                  <a:spcPct val="0"/>
                </a:spcBef>
                <a:spcAft>
                  <a:spcPct val="0"/>
                </a:spcAft>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83CAFF4-EDB4-4CDE-AC07-4B034150114A}"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510A06A-4F17-4524-AC3F-1D188351DEAA}" type="slidenum">
              <a:rPr lang="en-US" smtClean="0">
                <a:solidFill>
                  <a:prstClr val="black"/>
                </a:solidFill>
              </a:rPr>
              <a:pPr>
                <a:defRPr/>
              </a:p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A3E199B-5AA1-46C5-A4BD-F59AAA892602}" type="slidenum">
              <a:rPr lang="en-US" smtClean="0">
                <a:solidFill>
                  <a:prstClr val="black"/>
                </a:solidFill>
                <a:latin typeface="Arial" charset="0"/>
              </a:rPr>
              <a:pPr/>
              <a:t>29</a:t>
            </a:fld>
            <a:endParaRPr lang="en-US" smtClean="0">
              <a:solidFill>
                <a:prstClr val="black"/>
              </a:solidFill>
              <a:latin typeface="Arial"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latin typeface="Arial" charset="0"/>
              </a:rPr>
              <a:t>Issuing members begin the process by buying from other members. </a:t>
            </a:r>
          </a:p>
          <a:p>
            <a:pPr eaLnBrk="1" hangingPunct="1"/>
            <a:endParaRPr lang="en-US" smtClean="0">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2762ACA-4E5B-4AB9-A499-91496EBED6BF}" type="slidenum">
              <a:rPr lang="en-US"/>
              <a:pPr fontAlgn="base">
                <a:spcBef>
                  <a:spcPct val="0"/>
                </a:spcBef>
                <a:spcAft>
                  <a:spcPct val="0"/>
                </a:spcAft>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52AAC0BC-67B1-4627-ABB7-2205516F24A6}" type="slidenum">
              <a:rPr lang="en-US" altLang="en-AU" smtClean="0">
                <a:latin typeface="Arial" charset="0"/>
              </a:rPr>
              <a:pPr/>
              <a:t>31</a:t>
            </a:fld>
            <a:endParaRPr lang="en-US" altLang="en-AU" smtClean="0">
              <a:latin typeface="Arial"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charset="0"/>
              </a:rPr>
              <a:t>The standards applied in granting credits were often far too lenient.</a:t>
            </a:r>
          </a:p>
          <a:p>
            <a:pPr eaLnBrk="1" hangingPunct="1"/>
            <a:endParaRPr lang="en-US" smtClean="0">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33F38CC4-6D53-449A-A3EB-CCCD068FA624}" type="slidenum">
              <a:rPr lang="en-US" smtClean="0">
                <a:solidFill>
                  <a:prstClr val="black"/>
                </a:solidFill>
              </a:rPr>
              <a:pPr/>
              <a:t>32</a:t>
            </a:fld>
            <a:endParaRPr lang="en-US" smtClean="0">
              <a:solidFill>
                <a:prstClr val="black"/>
              </a:solidFill>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8BC247D-68E0-4414-AA2B-EEC20378FAAD}" type="slidenum">
              <a:rPr lang="en-US" smtClean="0">
                <a:solidFill>
                  <a:prstClr val="black"/>
                </a:solidFill>
              </a:rPr>
              <a:pPr>
                <a:defRPr/>
              </a:pPr>
              <a:t>33</a:t>
            </a:fld>
            <a:endParaRPr lang="en-U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25A6D365-B4D1-4A13-AAB2-63DA7C96B3E5}" type="slidenum">
              <a:rPr lang="en-US" altLang="en-AU" smtClean="0">
                <a:solidFill>
                  <a:prstClr val="black"/>
                </a:solidFill>
                <a:latin typeface="Arial" charset="0"/>
              </a:rPr>
              <a:pPr/>
              <a:t>34</a:t>
            </a:fld>
            <a:endParaRPr lang="en-US" altLang="en-AU" smtClean="0">
              <a:solidFill>
                <a:prstClr val="black"/>
              </a:solidFill>
              <a:latin typeface="Arial"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r>
              <a:rPr lang="en-US" smtClean="0">
                <a:latin typeface="Arial" charset="0"/>
              </a:rPr>
              <a:t>Mendoza - a total of $150,000,000 in notes called PETROM. They expire on March 30, 2007 and will be redeemed for 135% of its face value.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EDC51E0-D1DA-45E8-9E90-A666E4A1AFAB}" type="slidenum">
              <a:rPr lang="en-US">
                <a:solidFill>
                  <a:prstClr val="black"/>
                </a:solidFill>
              </a:rPr>
              <a:pPr/>
              <a:t>35</a:t>
            </a:fld>
            <a:endParaRPr lang="en-US">
              <a:solidFill>
                <a:prstClr val="black"/>
              </a:solidFill>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F10FEEEF-67B6-4776-AD2A-3F0D5EF0687B}" type="slidenum">
              <a:rPr lang="en-US" smtClean="0"/>
              <a:pPr/>
              <a:t>36</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xfrm>
            <a:off x="685800" y="4343401"/>
            <a:ext cx="5486400" cy="4114800"/>
          </a:xfrm>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smtClean="0"/>
          </a:p>
        </p:txBody>
      </p:sp>
      <p:sp>
        <p:nvSpPr>
          <p:cNvPr id="99332" name="Slide Number Placeholder 3"/>
          <p:cNvSpPr>
            <a:spLocks noGrp="1"/>
          </p:cNvSpPr>
          <p:nvPr>
            <p:ph type="sldNum" sz="quarter" idx="5"/>
          </p:nvPr>
        </p:nvSpPr>
        <p:spPr>
          <a:noFill/>
        </p:spPr>
        <p:txBody>
          <a:bodyPr/>
          <a:lstStyle/>
          <a:p>
            <a:fld id="{F2ACA466-6E39-4256-A775-85BA7D625305}" type="slidenum">
              <a:rPr lang="en-US" smtClean="0"/>
              <a:pPr/>
              <a:t>37</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ED95FDB5-7F69-4390-B801-FC74D3AA9324}" type="slidenum">
              <a:rPr lang="en-US" smtClean="0"/>
              <a:pPr/>
              <a:t>38</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685800" y="4343401"/>
            <a:ext cx="5486400" cy="4114800"/>
          </a:xfrm>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n-US" smtClean="0"/>
          </a:p>
        </p:txBody>
      </p:sp>
      <p:sp>
        <p:nvSpPr>
          <p:cNvPr id="101380" name="Slide Number Placeholder 3"/>
          <p:cNvSpPr>
            <a:spLocks noGrp="1"/>
          </p:cNvSpPr>
          <p:nvPr>
            <p:ph type="sldNum" sz="quarter" idx="5"/>
          </p:nvPr>
        </p:nvSpPr>
        <p:spPr>
          <a:noFill/>
        </p:spPr>
        <p:txBody>
          <a:bodyPr/>
          <a:lstStyle/>
          <a:p>
            <a:fld id="{AFF75CAB-A74F-4940-A566-268BFE221014}" type="slidenum">
              <a:rPr lang="en-US" smtClean="0"/>
              <a:pPr/>
              <a:t>39</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main point in my 2006 keynote was this outline of a great opportunity.</a:t>
            </a:r>
            <a:endParaRPr lang="en-US" dirty="0"/>
          </a:p>
        </p:txBody>
      </p:sp>
      <p:sp>
        <p:nvSpPr>
          <p:cNvPr id="4" name="Slide Number Placeholder 3"/>
          <p:cNvSpPr>
            <a:spLocks noGrp="1"/>
          </p:cNvSpPr>
          <p:nvPr>
            <p:ph type="sldNum" sz="quarter" idx="10"/>
          </p:nvPr>
        </p:nvSpPr>
        <p:spPr/>
        <p:txBody>
          <a:bodyPr/>
          <a:lstStyle/>
          <a:p>
            <a:pPr>
              <a:defRPr/>
            </a:pPr>
            <a:fld id="{083CAFF4-EDB4-4CDE-AC07-4B034150114A}" type="slidenum">
              <a:rPr lang="en-US" smtClean="0"/>
              <a:pPr>
                <a:defRPr/>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83CAFF4-EDB4-4CDE-AC07-4B034150114A}" type="slidenum">
              <a:rPr lang="en-US" smtClean="0"/>
              <a:pPr>
                <a:defRPr/>
              </a:pPr>
              <a:t>41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rgbClr val="0000FF"/>
                </a:solidFill>
                <a:effectLst>
                  <a:outerShdw blurRad="31750" dist="25400" dir="5400000" algn="tl" rotWithShape="0">
                    <a:srgbClr val="000000">
                      <a:alpha val="25000"/>
                    </a:srgbClr>
                  </a:outerShdw>
                </a:effectLst>
              </a:defRPr>
            </a:lvl1pPr>
            <a:extLst/>
          </a:lstStyle>
          <a:p>
            <a:r>
              <a:rPr kumimoji="0" lang="en-US" dirty="0" smtClean="0"/>
              <a:t>Click to edit Master title style</a:t>
            </a:r>
            <a:endParaRPr kumimoji="0" lang="en-US" dirty="0"/>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rgbClr val="990033"/>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fld id="{CE2B9470-5C1F-4FB7-B5BC-8CC0AB6CD005}" type="datetime1">
              <a:rPr lang="en-US" smtClean="0"/>
              <a:pPr>
                <a:defRPr/>
              </a:pPr>
              <a:t>11/13/2009</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E878A69B-190A-42E4-84EC-BFF7D0ABDF4B}" type="slidenum">
              <a:rPr lang="en-US" smtClean="0"/>
              <a:pPr>
                <a:defRPr/>
              </a:pPr>
              <a:t>‹#›</a:t>
            </a:fld>
            <a:endParaRPr lang="en-US" dirty="0"/>
          </a:p>
        </p:txBody>
      </p:sp>
    </p:spTree>
  </p:cSld>
  <p:clrMapOvr>
    <a:masterClrMapping/>
  </p:clrMapOvr>
  <p:transition spd="med">
    <p:zo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800"/>
            </a:lvl1pPr>
            <a:lvl2pPr>
              <a:buFont typeface="Wingdings" pitchFamily="2" charset="2"/>
              <a:buChar char="§"/>
              <a:defRPr sz="2400"/>
            </a:lvl2pPr>
            <a:lvl3pPr>
              <a:buFont typeface="Wingdings 2" pitchFamily="18" charset="2"/>
              <a:buChar char=""/>
              <a:defRPr sz="2000"/>
            </a:lvl3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pPr>
              <a:defRPr/>
            </a:pPr>
            <a:fld id="{EB140D42-B490-4208-B06E-F2E917618B2C}" type="datetime1">
              <a:rPr lang="en-US" smtClean="0"/>
              <a:pPr>
                <a:defRPr/>
              </a:pPr>
              <a:t>11/13/2009</a:t>
            </a:fld>
            <a:endParaRPr lang="en-US" dirty="0"/>
          </a:p>
        </p:txBody>
      </p:sp>
      <p:sp>
        <p:nvSpPr>
          <p:cNvPr id="5" name="Footer Placeholder 4"/>
          <p:cNvSpPr>
            <a:spLocks noGrp="1"/>
          </p:cNvSpPr>
          <p:nvPr>
            <p:ph type="ftr" sz="quarter" idx="11"/>
          </p:nvPr>
        </p:nvSpPr>
        <p:spPr/>
        <p:txBody>
          <a:bodyPr/>
          <a:lstStyle>
            <a:extLst/>
          </a:lstStyle>
          <a:p>
            <a:pPr>
              <a:defRPr/>
            </a:pPr>
            <a:endParaRPr lang="en-US" dirty="0"/>
          </a:p>
        </p:txBody>
      </p:sp>
      <p:sp>
        <p:nvSpPr>
          <p:cNvPr id="6" name="Slide Number Placeholder 5"/>
          <p:cNvSpPr>
            <a:spLocks noGrp="1"/>
          </p:cNvSpPr>
          <p:nvPr>
            <p:ph type="sldNum" sz="quarter" idx="12"/>
          </p:nvPr>
        </p:nvSpPr>
        <p:spPr/>
        <p:txBody>
          <a:bodyPr/>
          <a:lstStyle>
            <a:extLst/>
          </a:lstStyle>
          <a:p>
            <a:pPr>
              <a:defRPr/>
            </a:pPr>
            <a:fld id="{726F24B9-E2D7-48F3-9CF3-30C24583564E}" type="slidenum">
              <a:rPr lang="en-US" smtClean="0"/>
              <a:pPr>
                <a:defRPr/>
              </a:pPr>
              <a:t>‹#›</a:t>
            </a:fld>
            <a:endParaRPr lang="en-US" dirty="0"/>
          </a:p>
        </p:txBody>
      </p:sp>
      <p:sp>
        <p:nvSpPr>
          <p:cNvPr id="7" name="Title 6"/>
          <p:cNvSpPr>
            <a:spLocks noGrp="1"/>
          </p:cNvSpPr>
          <p:nvPr>
            <p:ph type="title"/>
          </p:nvPr>
        </p:nvSpPr>
        <p:spPr/>
        <p:txBody>
          <a:bodyPr rtlCol="0">
            <a:normAutofit/>
          </a:bodyPr>
          <a:lstStyle>
            <a:lvl1pPr>
              <a:defRPr sz="4000">
                <a:solidFill>
                  <a:srgbClr val="0000CC"/>
                </a:solidFill>
                <a:effectLst>
                  <a:outerShdw blurRad="50800" dist="38100" dir="2700000" algn="tl" rotWithShape="0">
                    <a:prstClr val="black">
                      <a:alpha val="40000"/>
                    </a:prstClr>
                  </a:outerShdw>
                </a:effectLst>
              </a:defRPr>
            </a:lvl1pPr>
            <a:extLst/>
          </a:lstStyle>
          <a:p>
            <a:r>
              <a:rPr kumimoji="0" lang="en-US" dirty="0" smtClean="0"/>
              <a:t>Click to edit Master title style</a:t>
            </a:r>
            <a:endParaRPr kumimoji="0" lang="en-US" dirty="0"/>
          </a:p>
        </p:txBody>
      </p:sp>
    </p:spTree>
  </p:cSld>
  <p:clrMapOvr>
    <a:masterClrMapping/>
  </p:clrMapOvr>
  <p:transition spd="med">
    <p:zo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fld id="{244445A3-E7B6-4F56-8244-61F9A7B5CE4C}" type="datetime1">
              <a:rPr lang="en-US" smtClean="0"/>
              <a:pPr>
                <a:defRPr/>
              </a:pPr>
              <a:t>11/13/2009</a:t>
            </a:fld>
            <a:endParaRPr lang="en-US" dirty="0"/>
          </a:p>
        </p:txBody>
      </p:sp>
      <p:sp>
        <p:nvSpPr>
          <p:cNvPr id="5" name="Footer Placeholder 4"/>
          <p:cNvSpPr>
            <a:spLocks noGrp="1"/>
          </p:cNvSpPr>
          <p:nvPr>
            <p:ph type="ftr" sz="quarter" idx="11"/>
          </p:nvPr>
        </p:nvSpPr>
        <p:spPr/>
        <p:txBody>
          <a:bodyPr/>
          <a:lstStyle>
            <a:extLst/>
          </a:lstStyle>
          <a:p>
            <a:pPr>
              <a:defRPr/>
            </a:pPr>
            <a:endParaRPr lang="en-US" dirty="0"/>
          </a:p>
        </p:txBody>
      </p:sp>
      <p:sp>
        <p:nvSpPr>
          <p:cNvPr id="6" name="Slide Number Placeholder 5"/>
          <p:cNvSpPr>
            <a:spLocks noGrp="1"/>
          </p:cNvSpPr>
          <p:nvPr>
            <p:ph type="sldNum" sz="quarter" idx="12"/>
          </p:nvPr>
        </p:nvSpPr>
        <p:spPr/>
        <p:txBody>
          <a:bodyPr/>
          <a:lstStyle>
            <a:extLst/>
          </a:lstStyle>
          <a:p>
            <a:pPr>
              <a:defRPr/>
            </a:pPr>
            <a:fld id="{F79F9BA1-82F1-4C65-99C9-808453445186}" type="slidenum">
              <a:rPr lang="en-US" smtClean="0"/>
              <a:pPr>
                <a:defRPr/>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fld id="{6E123BF4-3BE4-40AA-B2F8-3C4A64EBC2C4}" type="datetime1">
              <a:rPr lang="en-US" smtClean="0"/>
              <a:pPr>
                <a:defRPr/>
              </a:pPr>
              <a:t>11/13/2009</a:t>
            </a:fld>
            <a:endParaRPr lang="en-US" dirty="0"/>
          </a:p>
        </p:txBody>
      </p:sp>
      <p:sp>
        <p:nvSpPr>
          <p:cNvPr id="6" name="Footer Placeholder 5"/>
          <p:cNvSpPr>
            <a:spLocks noGrp="1"/>
          </p:cNvSpPr>
          <p:nvPr>
            <p:ph type="ftr" sz="quarter" idx="11"/>
          </p:nvPr>
        </p:nvSpPr>
        <p:spPr/>
        <p:txBody>
          <a:bodyPr/>
          <a:lstStyle>
            <a:extLst/>
          </a:lstStyle>
          <a:p>
            <a:pPr>
              <a:defRPr/>
            </a:pPr>
            <a:endParaRPr lang="en-US" dirty="0"/>
          </a:p>
        </p:txBody>
      </p:sp>
      <p:sp>
        <p:nvSpPr>
          <p:cNvPr id="7" name="Slide Number Placeholder 6"/>
          <p:cNvSpPr>
            <a:spLocks noGrp="1"/>
          </p:cNvSpPr>
          <p:nvPr>
            <p:ph type="sldNum" sz="quarter" idx="12"/>
          </p:nvPr>
        </p:nvSpPr>
        <p:spPr/>
        <p:txBody>
          <a:bodyPr/>
          <a:lstStyle>
            <a:extLst/>
          </a:lstStyle>
          <a:p>
            <a:pPr>
              <a:defRPr/>
            </a:pPr>
            <a:fld id="{F79F9BA1-82F1-4C65-99C9-808453445186}" type="slidenum">
              <a:rPr lang="en-US" smtClean="0"/>
              <a:pPr>
                <a:defRPr/>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fld id="{E0B88010-AB12-4745-9C7F-70E7E10B1C48}" type="datetime1">
              <a:rPr lang="en-US" smtClean="0"/>
              <a:pPr>
                <a:defRPr/>
              </a:pPr>
              <a:t>11/13/2009</a:t>
            </a:fld>
            <a:endParaRPr lang="en-US" dirty="0"/>
          </a:p>
        </p:txBody>
      </p:sp>
      <p:sp>
        <p:nvSpPr>
          <p:cNvPr id="8" name="Footer Placeholder 7"/>
          <p:cNvSpPr>
            <a:spLocks noGrp="1"/>
          </p:cNvSpPr>
          <p:nvPr>
            <p:ph type="ftr" sz="quarter" idx="11"/>
          </p:nvPr>
        </p:nvSpPr>
        <p:spPr/>
        <p:txBody>
          <a:bodyPr/>
          <a:lstStyle>
            <a:extLst/>
          </a:lstStyle>
          <a:p>
            <a:pPr>
              <a:defRPr/>
            </a:pPr>
            <a:endParaRPr lang="en-US" dirty="0"/>
          </a:p>
        </p:txBody>
      </p:sp>
      <p:sp>
        <p:nvSpPr>
          <p:cNvPr id="9" name="Slide Number Placeholder 8"/>
          <p:cNvSpPr>
            <a:spLocks noGrp="1"/>
          </p:cNvSpPr>
          <p:nvPr>
            <p:ph type="sldNum" sz="quarter" idx="12"/>
          </p:nvPr>
        </p:nvSpPr>
        <p:spPr/>
        <p:txBody>
          <a:bodyPr/>
          <a:lstStyle>
            <a:extLst/>
          </a:lstStyle>
          <a:p>
            <a:pPr>
              <a:defRPr/>
            </a:pPr>
            <a:fld id="{F79F9BA1-82F1-4C65-99C9-808453445186}"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fld id="{CD8D89EC-A119-46CD-ADBD-896E58DCDCCC}" type="datetime1">
              <a:rPr lang="en-US" smtClean="0"/>
              <a:pPr>
                <a:defRPr/>
              </a:pPr>
              <a:t>11/13/2009</a:t>
            </a:fld>
            <a:endParaRPr lang="en-US" dirty="0"/>
          </a:p>
        </p:txBody>
      </p:sp>
      <p:sp>
        <p:nvSpPr>
          <p:cNvPr id="4" name="Footer Placeholder 3"/>
          <p:cNvSpPr>
            <a:spLocks noGrp="1"/>
          </p:cNvSpPr>
          <p:nvPr>
            <p:ph type="ftr" sz="quarter" idx="11"/>
          </p:nvPr>
        </p:nvSpPr>
        <p:spPr/>
        <p:txBody>
          <a:bodyPr/>
          <a:lstStyle>
            <a:extLst/>
          </a:lstStyle>
          <a:p>
            <a:pPr>
              <a:defRPr/>
            </a:pPr>
            <a:endParaRPr lang="en-US" dirty="0"/>
          </a:p>
        </p:txBody>
      </p:sp>
      <p:sp>
        <p:nvSpPr>
          <p:cNvPr id="5" name="Slide Number Placeholder 4"/>
          <p:cNvSpPr>
            <a:spLocks noGrp="1"/>
          </p:cNvSpPr>
          <p:nvPr>
            <p:ph type="sldNum" sz="quarter" idx="12"/>
          </p:nvPr>
        </p:nvSpPr>
        <p:spPr/>
        <p:txBody>
          <a:bodyPr/>
          <a:lstStyle>
            <a:extLst/>
          </a:lstStyle>
          <a:p>
            <a:pPr>
              <a:defRPr/>
            </a:pPr>
            <a:fld id="{F79F9BA1-82F1-4C65-99C9-808453445186}" type="slidenum">
              <a:rPr lang="en-US" smtClean="0"/>
              <a:pPr>
                <a:defRPr/>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fld id="{2A6162D5-09E4-4202-9202-4D2EB9E8C1ED}" type="datetime1">
              <a:rPr lang="en-US" smtClean="0"/>
              <a:pPr>
                <a:defRPr/>
              </a:pPr>
              <a:t>11/13/2009</a:t>
            </a:fld>
            <a:endParaRPr lang="en-US" dirty="0"/>
          </a:p>
        </p:txBody>
      </p:sp>
      <p:sp>
        <p:nvSpPr>
          <p:cNvPr id="3" name="Footer Placeholder 2"/>
          <p:cNvSpPr>
            <a:spLocks noGrp="1"/>
          </p:cNvSpPr>
          <p:nvPr>
            <p:ph type="ftr" sz="quarter" idx="11"/>
          </p:nvPr>
        </p:nvSpPr>
        <p:spPr/>
        <p:txBody>
          <a:bodyPr/>
          <a:lstStyle>
            <a:extLst/>
          </a:lstStyle>
          <a:p>
            <a:pPr>
              <a:defRPr/>
            </a:pPr>
            <a:endParaRPr lang="en-US" dirty="0"/>
          </a:p>
        </p:txBody>
      </p:sp>
      <p:sp>
        <p:nvSpPr>
          <p:cNvPr id="4" name="Slide Number Placeholder 3"/>
          <p:cNvSpPr>
            <a:spLocks noGrp="1"/>
          </p:cNvSpPr>
          <p:nvPr>
            <p:ph type="sldNum" sz="quarter" idx="12"/>
          </p:nvPr>
        </p:nvSpPr>
        <p:spPr/>
        <p:txBody>
          <a:bodyPr/>
          <a:lstStyle>
            <a:extLst/>
          </a:lstStyle>
          <a:p>
            <a:pPr>
              <a:defRPr/>
            </a:pPr>
            <a:fld id="{12C2EABB-534A-401A-A569-ED9682561694}" type="slidenum">
              <a:rPr lang="en-US" smtClean="0"/>
              <a:pPr>
                <a:defRPr/>
              </a:pPr>
              <a:t>‹#›</a:t>
            </a:fld>
            <a:endParaRPr lang="en-US" dirty="0"/>
          </a:p>
        </p:txBody>
      </p:sp>
    </p:spTree>
  </p:cSld>
  <p:clrMapOvr>
    <a:masterClrMapping/>
  </p:clrMapOvr>
  <p:transition spd="med">
    <p:zo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fld id="{9A502E56-9309-4E15-8852-56410E9A4063}" type="datetime1">
              <a:rPr lang="en-US" smtClean="0"/>
              <a:pPr>
                <a:defRPr/>
              </a:pPr>
              <a:t>11/13/2009</a:t>
            </a:fld>
            <a:endParaRPr lang="en-US" dirty="0"/>
          </a:p>
        </p:txBody>
      </p:sp>
      <p:sp>
        <p:nvSpPr>
          <p:cNvPr id="6" name="Footer Placeholder 5"/>
          <p:cNvSpPr>
            <a:spLocks noGrp="1"/>
          </p:cNvSpPr>
          <p:nvPr>
            <p:ph type="ftr" sz="quarter" idx="11"/>
          </p:nvPr>
        </p:nvSpPr>
        <p:spPr/>
        <p:txBody>
          <a:bodyPr/>
          <a:lstStyle>
            <a:extLst/>
          </a:lstStyle>
          <a:p>
            <a:pPr>
              <a:defRPr/>
            </a:pPr>
            <a:endParaRPr lang="en-US" dirty="0"/>
          </a:p>
        </p:txBody>
      </p:sp>
      <p:sp>
        <p:nvSpPr>
          <p:cNvPr id="7" name="Slide Number Placeholder 6"/>
          <p:cNvSpPr>
            <a:spLocks noGrp="1"/>
          </p:cNvSpPr>
          <p:nvPr>
            <p:ph type="sldNum" sz="quarter" idx="12"/>
          </p:nvPr>
        </p:nvSpPr>
        <p:spPr/>
        <p:txBody>
          <a:bodyPr/>
          <a:lstStyle>
            <a:extLst/>
          </a:lstStyle>
          <a:p>
            <a:pPr>
              <a:defRPr/>
            </a:pPr>
            <a:fld id="{F79F9BA1-82F1-4C65-99C9-808453445186}"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fld id="{5A5DAB59-8263-4C19-85E2-4C7B87ACCEAE}" type="datetime1">
              <a:rPr lang="en-US" smtClean="0"/>
              <a:pPr>
                <a:defRPr/>
              </a:pPr>
              <a:t>11/13/2009</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F79F9BA1-82F1-4C65-99C9-808453445186}" type="slidenum">
              <a:rPr lang="en-US" smtClean="0"/>
              <a:pPr>
                <a:defRPr/>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70B5666F-8223-493D-AE66-69E0436CA193}" type="datetime1">
              <a:rPr lang="en-US" smtClean="0"/>
              <a:pPr>
                <a:defRPr/>
              </a:pPr>
              <a:t>11/13/2009</a:t>
            </a:fld>
            <a:endParaRPr lang="en-US" dirty="0"/>
          </a:p>
        </p:txBody>
      </p:sp>
      <p:sp>
        <p:nvSpPr>
          <p:cNvPr id="5" name="Footer Placeholder 4"/>
          <p:cNvSpPr>
            <a:spLocks noGrp="1"/>
          </p:cNvSpPr>
          <p:nvPr>
            <p:ph type="ftr" sz="quarter" idx="11"/>
          </p:nvPr>
        </p:nvSpPr>
        <p:spPr/>
        <p:txBody>
          <a:bodyPr/>
          <a:lstStyle>
            <a:extLst/>
          </a:lstStyle>
          <a:p>
            <a:pPr>
              <a:defRPr/>
            </a:pPr>
            <a:endParaRPr lang="en-US" dirty="0"/>
          </a:p>
        </p:txBody>
      </p:sp>
      <p:sp>
        <p:nvSpPr>
          <p:cNvPr id="6" name="Slide Number Placeholder 5"/>
          <p:cNvSpPr>
            <a:spLocks noGrp="1"/>
          </p:cNvSpPr>
          <p:nvPr>
            <p:ph type="sldNum" sz="quarter" idx="12"/>
          </p:nvPr>
        </p:nvSpPr>
        <p:spPr/>
        <p:txBody>
          <a:bodyPr/>
          <a:lstStyle>
            <a:extLst/>
          </a:lstStyle>
          <a:p>
            <a:pPr>
              <a:defRPr/>
            </a:pPr>
            <a:fld id="{F79F9BA1-82F1-4C65-99C9-808453445186}"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BDE614E4-9F96-40C0-B0B3-605C0B8FA588}" type="datetime1">
              <a:rPr lang="en-US" smtClean="0"/>
              <a:pPr>
                <a:defRPr/>
              </a:pPr>
              <a:t>11/13/2009</a:t>
            </a:fld>
            <a:endParaRPr lang="en-US" dirty="0"/>
          </a:p>
        </p:txBody>
      </p:sp>
      <p:sp>
        <p:nvSpPr>
          <p:cNvPr id="5" name="Footer Placeholder 4"/>
          <p:cNvSpPr>
            <a:spLocks noGrp="1"/>
          </p:cNvSpPr>
          <p:nvPr>
            <p:ph type="ftr" sz="quarter" idx="11"/>
          </p:nvPr>
        </p:nvSpPr>
        <p:spPr/>
        <p:txBody>
          <a:bodyPr/>
          <a:lstStyle>
            <a:extLst/>
          </a:lstStyle>
          <a:p>
            <a:pPr>
              <a:defRPr/>
            </a:pPr>
            <a:endParaRPr lang="en-US" dirty="0"/>
          </a:p>
        </p:txBody>
      </p:sp>
      <p:sp>
        <p:nvSpPr>
          <p:cNvPr id="6" name="Slide Number Placeholder 5"/>
          <p:cNvSpPr>
            <a:spLocks noGrp="1"/>
          </p:cNvSpPr>
          <p:nvPr>
            <p:ph type="sldNum" sz="quarter" idx="12"/>
          </p:nvPr>
        </p:nvSpPr>
        <p:spPr/>
        <p:txBody>
          <a:bodyPr/>
          <a:lstStyle>
            <a:extLst/>
          </a:lstStyle>
          <a:p>
            <a:pPr>
              <a:defRPr/>
            </a:pPr>
            <a:fld id="{F79F9BA1-82F1-4C65-99C9-808453445186}" type="slidenum">
              <a:rPr lang="en-US" smtClean="0"/>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66738" y="1752600"/>
            <a:ext cx="8001000" cy="4267200"/>
          </a:xfrm>
        </p:spPr>
        <p:txBody>
          <a:bodyPr/>
          <a:lstStyle/>
          <a:p>
            <a:pPr lvl="0"/>
            <a:endParaRPr lang="en-US" noProof="0" dirty="0" smtClean="0"/>
          </a:p>
        </p:txBody>
      </p:sp>
      <p:sp>
        <p:nvSpPr>
          <p:cNvPr id="4" name="Rectangle 6"/>
          <p:cNvSpPr>
            <a:spLocks noGrp="1" noChangeArrowheads="1"/>
          </p:cNvSpPr>
          <p:nvPr>
            <p:ph type="dt" sz="half" idx="10"/>
          </p:nvPr>
        </p:nvSpPr>
        <p:spPr>
          <a:ln/>
        </p:spPr>
        <p:txBody>
          <a:bodyPr/>
          <a:lstStyle>
            <a:lvl1pPr>
              <a:defRPr/>
            </a:lvl1pPr>
          </a:lstStyle>
          <a:p>
            <a:pPr>
              <a:defRPr/>
            </a:pPr>
            <a:fld id="{97E4C9E4-4E2C-489E-90F1-630C4F879DB0}" type="datetime1">
              <a:rPr lang="en-US"/>
              <a:pPr>
                <a:defRPr/>
              </a:pPr>
              <a:t>11/13/2009</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r>
              <a:rPr lang="en-US"/>
              <a:t>Prepared by Thomas H. Greco, Jr.</a:t>
            </a:r>
          </a:p>
        </p:txBody>
      </p:sp>
      <p:sp>
        <p:nvSpPr>
          <p:cNvPr id="6" name="Rectangle 8"/>
          <p:cNvSpPr>
            <a:spLocks noGrp="1" noChangeArrowheads="1"/>
          </p:cNvSpPr>
          <p:nvPr>
            <p:ph type="sldNum" sz="quarter" idx="12"/>
          </p:nvPr>
        </p:nvSpPr>
        <p:spPr>
          <a:ln/>
        </p:spPr>
        <p:txBody>
          <a:bodyPr/>
          <a:lstStyle>
            <a:lvl1pPr>
              <a:defRPr/>
            </a:lvl1pPr>
          </a:lstStyle>
          <a:p>
            <a:pPr>
              <a:defRPr/>
            </a:pPr>
            <a:fld id="{197C279E-CA15-4AB8-92C6-E3768E70A38F}" type="slidenum">
              <a:rPr lang="en-US"/>
              <a:pPr>
                <a:defRPr/>
              </a:pPr>
              <a:t>‹#›</a:t>
            </a:fld>
            <a:endParaRPr lang="en-US" dirty="0"/>
          </a:p>
        </p:txBody>
      </p:sp>
    </p:spTree>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B419F835-1A98-4087-83C9-7363771630F1}" type="datetime1">
              <a:rPr lang="en-US" smtClean="0"/>
              <a:pPr>
                <a:defRPr/>
              </a:pPr>
              <a:t>11/13/2009</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F79F9BA1-82F1-4C65-99C9-808453445186}"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Lst>
  <p:transition spd="med">
    <p:zoom/>
  </p:transition>
  <p:timing>
    <p:tnLst>
      <p:par>
        <p:cTn id="1" dur="indefinite" restart="never" nodeType="tmRoot"/>
      </p:par>
    </p:tnLst>
  </p:timing>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3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png"/><Relationship Id="rId3" Type="http://schemas.openxmlformats.org/officeDocument/2006/relationships/image" Target="../media/image13.jpeg"/><Relationship Id="rId7" Type="http://schemas.openxmlformats.org/officeDocument/2006/relationships/image" Target="../media/image17.png"/><Relationship Id="rId12" Type="http://schemas.openxmlformats.org/officeDocument/2006/relationships/hyperlink" Target="http://www.itex.com/" TargetMode="External"/><Relationship Id="rId2" Type="http://schemas.openxmlformats.org/officeDocument/2006/relationships/notesSlide" Target="../notesSlides/notesSlide32.xml"/><Relationship Id="rId16"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jpeg"/><Relationship Id="rId15" Type="http://schemas.openxmlformats.org/officeDocument/2006/relationships/image" Target="../media/image24.jpe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85800" y="1294439"/>
            <a:ext cx="7772400" cy="2439361"/>
          </a:xfrm>
        </p:spPr>
        <p:txBody>
          <a:bodyPr>
            <a:normAutofit/>
          </a:bodyPr>
          <a:lstStyle/>
          <a:p>
            <a:pPr algn="l"/>
            <a:r>
              <a:rPr lang="en-US" dirty="0" smtClean="0">
                <a:solidFill>
                  <a:srgbClr val="0000CC"/>
                </a:solidFill>
              </a:rPr>
              <a:t>The Economy:</a:t>
            </a:r>
            <a:br>
              <a:rPr lang="en-US" dirty="0" smtClean="0">
                <a:solidFill>
                  <a:srgbClr val="0000CC"/>
                </a:solidFill>
              </a:rPr>
            </a:br>
            <a:r>
              <a:rPr lang="en-US" sz="4000" dirty="0" smtClean="0">
                <a:solidFill>
                  <a:srgbClr val="CC3300"/>
                </a:solidFill>
              </a:rPr>
              <a:t>How Did we Get Here and</a:t>
            </a:r>
            <a:br>
              <a:rPr lang="en-US" sz="4000" dirty="0" smtClean="0">
                <a:solidFill>
                  <a:srgbClr val="CC3300"/>
                </a:solidFill>
              </a:rPr>
            </a:br>
            <a:r>
              <a:rPr lang="en-US" sz="4000" dirty="0" smtClean="0">
                <a:solidFill>
                  <a:srgbClr val="CC3300"/>
                </a:solidFill>
              </a:rPr>
              <a:t>Where are we Going?</a:t>
            </a:r>
          </a:p>
        </p:txBody>
      </p:sp>
      <p:sp>
        <p:nvSpPr>
          <p:cNvPr id="3" name="TextBox 2"/>
          <p:cNvSpPr txBox="1"/>
          <p:nvPr/>
        </p:nvSpPr>
        <p:spPr>
          <a:xfrm>
            <a:off x="533400" y="5562600"/>
            <a:ext cx="8153400" cy="1015663"/>
          </a:xfrm>
          <a:prstGeom prst="rect">
            <a:avLst/>
          </a:prstGeom>
          <a:noFill/>
        </p:spPr>
        <p:txBody>
          <a:bodyPr wrap="square" rtlCol="0">
            <a:spAutoFit/>
          </a:bodyPr>
          <a:lstStyle/>
          <a:p>
            <a:pPr algn="ctr"/>
            <a:r>
              <a:rPr lang="en-US" sz="2000" b="1" dirty="0" smtClean="0">
                <a:solidFill>
                  <a:srgbClr val="FFFFCC"/>
                </a:solidFill>
                <a:latin typeface="+mn-lt"/>
              </a:rPr>
              <a:t>Thomas H. Greco, Jr.</a:t>
            </a:r>
          </a:p>
          <a:p>
            <a:pPr algn="ctr"/>
            <a:r>
              <a:rPr lang="en-US" sz="2000" b="1" dirty="0" smtClean="0">
                <a:solidFill>
                  <a:srgbClr val="FFFFCC"/>
                </a:solidFill>
                <a:latin typeface="+mn-lt"/>
              </a:rPr>
              <a:t>Michigan's Future: Energy, Economy &amp; Environment</a:t>
            </a:r>
          </a:p>
          <a:p>
            <a:pPr algn="ctr"/>
            <a:r>
              <a:rPr lang="en-US" sz="2000" b="1" dirty="0" smtClean="0">
                <a:solidFill>
                  <a:srgbClr val="FFFFCC"/>
                </a:solidFill>
                <a:latin typeface="+mn-lt"/>
              </a:rPr>
              <a:t>November 2009 </a:t>
            </a:r>
            <a:endParaRPr lang="en-US" sz="2000" b="1" dirty="0">
              <a:solidFill>
                <a:srgbClr val="FFFFCC"/>
              </a:solidFill>
              <a:latin typeface="+mn-lt"/>
            </a:endParaRPr>
          </a:p>
        </p:txBody>
      </p:sp>
    </p:spTree>
  </p:cSld>
  <p:clrMapOvr>
    <a:masterClrMapping/>
  </p:clrMapOvr>
  <p:transition spd="med">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nailrecoverycartoon.jpg"/>
          <p:cNvPicPr>
            <a:picLocks noChangeAspect="1"/>
          </p:cNvPicPr>
          <p:nvPr/>
        </p:nvPicPr>
        <p:blipFill>
          <a:blip r:embed="rId3" cstate="print">
            <a:lum/>
          </a:blip>
          <a:stretch>
            <a:fillRect/>
          </a:stretch>
        </p:blipFill>
        <p:spPr>
          <a:xfrm>
            <a:off x="111327" y="114300"/>
            <a:ext cx="8921347" cy="6629400"/>
          </a:xfrm>
          <a:prstGeom prst="rect">
            <a:avLst/>
          </a:prstGeom>
        </p:spPr>
      </p:pic>
      <p:sp>
        <p:nvSpPr>
          <p:cNvPr id="3" name="Slide Number Placeholder 2"/>
          <p:cNvSpPr>
            <a:spLocks noGrp="1"/>
          </p:cNvSpPr>
          <p:nvPr>
            <p:ph type="sldNum" sz="quarter" idx="12"/>
          </p:nvPr>
        </p:nvSpPr>
        <p:spPr/>
        <p:txBody>
          <a:bodyPr/>
          <a:lstStyle/>
          <a:p>
            <a:pPr>
              <a:defRPr/>
            </a:pPr>
            <a:fld id="{12C2EABB-534A-401A-A569-ED9682561694}" type="slidenum">
              <a:rPr lang="en-US" smtClean="0"/>
              <a:pPr>
                <a:defRPr/>
              </a:pPr>
              <a:t>2</a:t>
            </a:fld>
            <a:endParaRPr lang="en-US" dirty="0"/>
          </a:p>
        </p:txBody>
      </p:sp>
    </p:spTree>
  </p:cSld>
  <p:clrMapOvr>
    <a:masterClrMapping/>
  </p:clrMapOvr>
  <p:transition spd="med">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525963"/>
          </a:xfrm>
        </p:spPr>
        <p:txBody>
          <a:bodyPr>
            <a:normAutofit/>
          </a:bodyPr>
          <a:lstStyle/>
          <a:p>
            <a:r>
              <a:rPr lang="en-US" dirty="0" smtClean="0"/>
              <a:t>What has happened to the global economy and financial infrastructure over the past three years?</a:t>
            </a:r>
          </a:p>
          <a:p>
            <a:r>
              <a:rPr lang="en-US" dirty="0" smtClean="0"/>
              <a:t>What are the underlying causes of the current financial crisis?</a:t>
            </a:r>
          </a:p>
          <a:p>
            <a:r>
              <a:rPr lang="en-US" dirty="0" smtClean="0"/>
              <a:t>What are the near-term and long-term prospects? When will the economy get back to normal?</a:t>
            </a:r>
          </a:p>
          <a:p>
            <a:r>
              <a:rPr lang="en-US" dirty="0" smtClean="0"/>
              <a:t>What are the emerging challenges, patterns,  and opportunities?</a:t>
            </a:r>
          </a:p>
          <a:p>
            <a:endParaRPr lang="en-US" dirty="0" smtClean="0"/>
          </a:p>
          <a:p>
            <a:endParaRPr lang="en-US" dirty="0"/>
          </a:p>
        </p:txBody>
      </p:sp>
      <p:sp>
        <p:nvSpPr>
          <p:cNvPr id="3" name="Title 2"/>
          <p:cNvSpPr>
            <a:spLocks noGrp="1"/>
          </p:cNvSpPr>
          <p:nvPr>
            <p:ph type="title"/>
          </p:nvPr>
        </p:nvSpPr>
        <p:spPr/>
        <p:txBody>
          <a:bodyPr/>
          <a:lstStyle/>
          <a:p>
            <a:r>
              <a:rPr lang="en-US" dirty="0" smtClean="0"/>
              <a:t>Critical Questions</a:t>
            </a:r>
            <a:endParaRPr lang="en-US" dirty="0"/>
          </a:p>
        </p:txBody>
      </p:sp>
      <p:sp>
        <p:nvSpPr>
          <p:cNvPr id="4" name="Slide Number Placeholder 3"/>
          <p:cNvSpPr>
            <a:spLocks noGrp="1"/>
          </p:cNvSpPr>
          <p:nvPr>
            <p:ph type="sldNum" sz="quarter" idx="12"/>
          </p:nvPr>
        </p:nvSpPr>
        <p:spPr/>
        <p:txBody>
          <a:bodyPr/>
          <a:lstStyle/>
          <a:p>
            <a:pPr>
              <a:defRPr/>
            </a:pPr>
            <a:fld id="{726F24B9-E2D7-48F3-9CF3-30C24583564E}" type="slidenum">
              <a:rPr lang="en-US" smtClean="0"/>
              <a:pPr>
                <a:defRPr/>
              </a:pPr>
              <a:t>3</a:t>
            </a:fld>
            <a:endParaRPr lang="en-US" dirty="0"/>
          </a:p>
        </p:txBody>
      </p:sp>
    </p:spTree>
  </p:cSld>
  <p:clrMapOvr>
    <a:masterClrMapping/>
  </p:clrMapOvr>
  <p:transition spd="med">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body" idx="1"/>
          </p:nvPr>
        </p:nvSpPr>
        <p:spPr>
          <a:xfrm>
            <a:off x="381000" y="1524000"/>
            <a:ext cx="7696200" cy="4419600"/>
          </a:xfrm>
          <a:noFill/>
        </p:spPr>
        <p:txBody>
          <a:bodyPr>
            <a:noAutofit/>
          </a:bodyPr>
          <a:lstStyle/>
          <a:p>
            <a:pPr eaLnBrk="1" hangingPunct="1">
              <a:lnSpc>
                <a:spcPct val="80000"/>
              </a:lnSpc>
              <a:spcBef>
                <a:spcPct val="35000"/>
              </a:spcBef>
            </a:pPr>
            <a:r>
              <a:rPr lang="en-US" sz="2000" b="1" dirty="0" smtClean="0"/>
              <a:t>Climate Change</a:t>
            </a:r>
          </a:p>
          <a:p>
            <a:pPr lvl="1" eaLnBrk="1" hangingPunct="1">
              <a:lnSpc>
                <a:spcPct val="80000"/>
              </a:lnSpc>
              <a:spcBef>
                <a:spcPct val="35000"/>
              </a:spcBef>
            </a:pPr>
            <a:r>
              <a:rPr lang="en-US" sz="2000" dirty="0" smtClean="0"/>
              <a:t>Greenhouse gasses &gt; Global warming/cooling?</a:t>
            </a:r>
          </a:p>
          <a:p>
            <a:pPr eaLnBrk="1" hangingPunct="1">
              <a:lnSpc>
                <a:spcPct val="80000"/>
              </a:lnSpc>
              <a:spcBef>
                <a:spcPct val="35000"/>
              </a:spcBef>
            </a:pPr>
            <a:r>
              <a:rPr lang="en-US" sz="2000" b="1" dirty="0" smtClean="0"/>
              <a:t>End of Cheap oil</a:t>
            </a:r>
          </a:p>
          <a:p>
            <a:pPr lvl="1" eaLnBrk="1" hangingPunct="1">
              <a:lnSpc>
                <a:spcPct val="80000"/>
              </a:lnSpc>
              <a:spcBef>
                <a:spcPct val="35000"/>
              </a:spcBef>
            </a:pPr>
            <a:r>
              <a:rPr lang="en-US" sz="2000" dirty="0" smtClean="0"/>
              <a:t>Increasing costs of production and transportation</a:t>
            </a:r>
          </a:p>
          <a:p>
            <a:pPr eaLnBrk="1" hangingPunct="1">
              <a:lnSpc>
                <a:spcPct val="80000"/>
              </a:lnSpc>
              <a:spcBef>
                <a:spcPct val="35000"/>
              </a:spcBef>
            </a:pPr>
            <a:r>
              <a:rPr lang="en-US" sz="2000" b="1" dirty="0" smtClean="0"/>
              <a:t>Resource Depletion</a:t>
            </a:r>
          </a:p>
          <a:p>
            <a:pPr lvl="1" eaLnBrk="1" hangingPunct="1">
              <a:lnSpc>
                <a:spcPct val="80000"/>
              </a:lnSpc>
              <a:spcBef>
                <a:spcPct val="35000"/>
              </a:spcBef>
            </a:pPr>
            <a:r>
              <a:rPr lang="en-US" sz="2000" dirty="0" smtClean="0"/>
              <a:t>Fresh Water, Soil fertility, Minerals, Forests, Marine resources, etc.</a:t>
            </a:r>
          </a:p>
          <a:p>
            <a:pPr eaLnBrk="1" hangingPunct="1">
              <a:lnSpc>
                <a:spcPct val="80000"/>
              </a:lnSpc>
              <a:spcBef>
                <a:spcPct val="35000"/>
              </a:spcBef>
            </a:pPr>
            <a:r>
              <a:rPr lang="en-US" sz="2000" b="1" dirty="0" smtClean="0"/>
              <a:t>Pollution</a:t>
            </a:r>
          </a:p>
          <a:p>
            <a:pPr eaLnBrk="1" hangingPunct="1">
              <a:lnSpc>
                <a:spcPct val="80000"/>
              </a:lnSpc>
              <a:spcBef>
                <a:spcPct val="35000"/>
              </a:spcBef>
            </a:pPr>
            <a:r>
              <a:rPr lang="en-US" sz="2000" b="1" dirty="0" smtClean="0"/>
              <a:t>Financial Disruption</a:t>
            </a:r>
          </a:p>
          <a:p>
            <a:pPr lvl="1" eaLnBrk="1" hangingPunct="1">
              <a:lnSpc>
                <a:spcPct val="80000"/>
              </a:lnSpc>
              <a:spcBef>
                <a:spcPct val="35000"/>
              </a:spcBef>
            </a:pPr>
            <a:r>
              <a:rPr lang="en-US" sz="2000" dirty="0" smtClean="0"/>
              <a:t>Bankruptcies &amp; Unemployment</a:t>
            </a:r>
          </a:p>
          <a:p>
            <a:pPr lvl="1" eaLnBrk="1" hangingPunct="1">
              <a:lnSpc>
                <a:spcPct val="80000"/>
              </a:lnSpc>
              <a:spcBef>
                <a:spcPct val="35000"/>
              </a:spcBef>
            </a:pPr>
            <a:r>
              <a:rPr lang="en-US" sz="2000" dirty="0" smtClean="0"/>
              <a:t>Currency debasement and chronic deficits</a:t>
            </a:r>
          </a:p>
          <a:p>
            <a:pPr lvl="1" eaLnBrk="1" hangingPunct="1">
              <a:lnSpc>
                <a:spcPct val="80000"/>
              </a:lnSpc>
              <a:spcBef>
                <a:spcPct val="35000"/>
              </a:spcBef>
            </a:pPr>
            <a:r>
              <a:rPr lang="en-US" sz="2000" dirty="0" smtClean="0"/>
              <a:t>Inflation</a:t>
            </a:r>
          </a:p>
          <a:p>
            <a:pPr eaLnBrk="1" hangingPunct="1">
              <a:lnSpc>
                <a:spcPct val="80000"/>
              </a:lnSpc>
              <a:spcBef>
                <a:spcPct val="35000"/>
              </a:spcBef>
            </a:pPr>
            <a:r>
              <a:rPr lang="en-US" sz="2000" b="1" dirty="0" smtClean="0"/>
              <a:t>General Institutional Failure</a:t>
            </a:r>
          </a:p>
        </p:txBody>
      </p:sp>
      <p:sp>
        <p:nvSpPr>
          <p:cNvPr id="16389" name="Rectangle 3"/>
          <p:cNvSpPr>
            <a:spLocks noChangeArrowheads="1"/>
          </p:cNvSpPr>
          <p:nvPr/>
        </p:nvSpPr>
        <p:spPr bwMode="auto">
          <a:xfrm>
            <a:off x="381000" y="228600"/>
            <a:ext cx="8458200" cy="1219200"/>
          </a:xfrm>
          <a:prstGeom prst="rect">
            <a:avLst/>
          </a:prstGeom>
          <a:noFill/>
          <a:ln w="9525">
            <a:noFill/>
            <a:miter lim="800000"/>
            <a:headEnd/>
            <a:tailEnd/>
          </a:ln>
        </p:spPr>
        <p:txBody>
          <a:bodyPr/>
          <a:lstStyle/>
          <a:p>
            <a:pPr eaLnBrk="1" hangingPunct="1"/>
            <a:r>
              <a:rPr lang="en-US" sz="4000" b="1" dirty="0">
                <a:solidFill>
                  <a:srgbClr val="0000CC"/>
                </a:solidFill>
                <a:effectLst>
                  <a:outerShdw blurRad="50800" dist="38100" dir="2700000" algn="tl" rotWithShape="0">
                    <a:prstClr val="black">
                      <a:alpha val="40000"/>
                    </a:prstClr>
                  </a:outerShdw>
                </a:effectLst>
                <a:latin typeface="+mj-lt"/>
              </a:rPr>
              <a:t>Mega-Crisis</a:t>
            </a:r>
            <a:br>
              <a:rPr lang="en-US" sz="4000" b="1" dirty="0">
                <a:solidFill>
                  <a:srgbClr val="0000CC"/>
                </a:solidFill>
                <a:effectLst>
                  <a:outerShdw blurRad="50800" dist="38100" dir="2700000" algn="tl" rotWithShape="0">
                    <a:prstClr val="black">
                      <a:alpha val="40000"/>
                    </a:prstClr>
                  </a:outerShdw>
                </a:effectLst>
                <a:latin typeface="+mj-lt"/>
              </a:rPr>
            </a:br>
            <a:r>
              <a:rPr lang="en-US" sz="2800" b="1" dirty="0">
                <a:solidFill>
                  <a:srgbClr val="0000CC"/>
                </a:solidFill>
                <a:effectLst>
                  <a:outerShdw blurRad="50800" dist="38100" dir="2700000" algn="tl" rotWithShape="0">
                    <a:prstClr val="black">
                      <a:alpha val="40000"/>
                    </a:prstClr>
                  </a:outerShdw>
                </a:effectLst>
                <a:latin typeface="+mj-lt"/>
              </a:rPr>
              <a:t>Is This the </a:t>
            </a:r>
            <a:r>
              <a:rPr lang="en-US" sz="2800" b="1" dirty="0" smtClean="0">
                <a:solidFill>
                  <a:srgbClr val="0000CC"/>
                </a:solidFill>
                <a:effectLst>
                  <a:outerShdw blurRad="50800" dist="38100" dir="2700000" algn="tl" rotWithShape="0">
                    <a:prstClr val="black">
                      <a:alpha val="40000"/>
                    </a:prstClr>
                  </a:outerShdw>
                </a:effectLst>
                <a:latin typeface="+mj-lt"/>
              </a:rPr>
              <a:t>End of the Growth Economy?</a:t>
            </a:r>
            <a:endParaRPr lang="en-US" sz="2800" b="1" dirty="0">
              <a:solidFill>
                <a:srgbClr val="0000CC"/>
              </a:solidFill>
              <a:effectLst>
                <a:outerShdw blurRad="50800" dist="38100" dir="2700000" algn="tl" rotWithShape="0">
                  <a:prstClr val="black">
                    <a:alpha val="40000"/>
                  </a:prstClr>
                </a:outerShdw>
              </a:effectLst>
              <a:latin typeface="+mj-lt"/>
            </a:endParaRPr>
          </a:p>
        </p:txBody>
      </p:sp>
      <p:sp>
        <p:nvSpPr>
          <p:cNvPr id="16393" name="Slide Number Placeholder 9"/>
          <p:cNvSpPr>
            <a:spLocks noGrp="1"/>
          </p:cNvSpPr>
          <p:nvPr>
            <p:ph type="sldNum" sz="quarter" idx="11"/>
          </p:nvPr>
        </p:nvSpPr>
        <p:spPr>
          <a:noFill/>
        </p:spPr>
        <p:txBody>
          <a:bodyPr/>
          <a:lstStyle/>
          <a:p>
            <a:fld id="{F2F208CA-DA58-4F05-AD7A-63115DE5B4E7}" type="slidenum">
              <a:rPr lang="en-US" smtClean="0"/>
              <a:pPr/>
              <a:t>4</a:t>
            </a:fld>
            <a:endParaRPr lang="en-US" smtClean="0"/>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9506">
                                            <p:txEl>
                                              <p:pRg st="0" end="0"/>
                                            </p:txEl>
                                          </p:spTgt>
                                        </p:tgtEl>
                                        <p:attrNameLst>
                                          <p:attrName>style.visibility</p:attrName>
                                        </p:attrNameLst>
                                      </p:cBhvr>
                                      <p:to>
                                        <p:strVal val="visible"/>
                                      </p:to>
                                    </p:set>
                                    <p:animEffect transition="in" filter="wipe(up)">
                                      <p:cBhvr>
                                        <p:cTn id="7" dur="1000"/>
                                        <p:tgtEl>
                                          <p:spTgt spid="149506">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49506">
                                            <p:txEl>
                                              <p:pRg st="1" end="1"/>
                                            </p:txEl>
                                          </p:spTgt>
                                        </p:tgtEl>
                                        <p:attrNameLst>
                                          <p:attrName>style.visibility</p:attrName>
                                        </p:attrNameLst>
                                      </p:cBhvr>
                                      <p:to>
                                        <p:strVal val="visible"/>
                                      </p:to>
                                    </p:set>
                                    <p:animEffect transition="in" filter="wipe(up)">
                                      <p:cBhvr>
                                        <p:cTn id="11" dur="500"/>
                                        <p:tgtEl>
                                          <p:spTgt spid="149506">
                                            <p:txEl>
                                              <p:pRg st="1" end="1"/>
                                            </p:txEl>
                                          </p:spTgt>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149506">
                                            <p:txEl>
                                              <p:pRg st="2" end="2"/>
                                            </p:txEl>
                                          </p:spTgt>
                                        </p:tgtEl>
                                        <p:attrNameLst>
                                          <p:attrName>style.visibility</p:attrName>
                                        </p:attrNameLst>
                                      </p:cBhvr>
                                      <p:to>
                                        <p:strVal val="visible"/>
                                      </p:to>
                                    </p:set>
                                    <p:animEffect transition="in" filter="wipe(up)">
                                      <p:cBhvr>
                                        <p:cTn id="15" dur="1000"/>
                                        <p:tgtEl>
                                          <p:spTgt spid="149506">
                                            <p:txEl>
                                              <p:pRg st="2" end="2"/>
                                            </p:txEl>
                                          </p:spTgt>
                                        </p:tgtEl>
                                      </p:cBhvr>
                                    </p:animEffect>
                                  </p:childTnLst>
                                </p:cTn>
                              </p:par>
                            </p:childTnLst>
                          </p:cTn>
                        </p:par>
                        <p:par>
                          <p:cTn id="16" fill="hold">
                            <p:stCondLst>
                              <p:cond delay="2500"/>
                            </p:stCondLst>
                            <p:childTnLst>
                              <p:par>
                                <p:cTn id="17" presetID="22" presetClass="entr" presetSubtype="1" fill="hold" grpId="0" nodeType="afterEffect">
                                  <p:stCondLst>
                                    <p:cond delay="0"/>
                                  </p:stCondLst>
                                  <p:childTnLst>
                                    <p:set>
                                      <p:cBhvr>
                                        <p:cTn id="18" dur="1" fill="hold">
                                          <p:stCondLst>
                                            <p:cond delay="0"/>
                                          </p:stCondLst>
                                        </p:cTn>
                                        <p:tgtEl>
                                          <p:spTgt spid="149506">
                                            <p:txEl>
                                              <p:pRg st="3" end="3"/>
                                            </p:txEl>
                                          </p:spTgt>
                                        </p:tgtEl>
                                        <p:attrNameLst>
                                          <p:attrName>style.visibility</p:attrName>
                                        </p:attrNameLst>
                                      </p:cBhvr>
                                      <p:to>
                                        <p:strVal val="visible"/>
                                      </p:to>
                                    </p:set>
                                    <p:animEffect transition="in" filter="wipe(up)">
                                      <p:cBhvr>
                                        <p:cTn id="19" dur="2000"/>
                                        <p:tgtEl>
                                          <p:spTgt spid="149506">
                                            <p:txEl>
                                              <p:pRg st="3" end="3"/>
                                            </p:txEl>
                                          </p:spTgt>
                                        </p:tgtEl>
                                      </p:cBhvr>
                                    </p:animEffect>
                                  </p:childTnLst>
                                </p:cTn>
                              </p:par>
                            </p:childTnLst>
                          </p:cTn>
                        </p:par>
                        <p:par>
                          <p:cTn id="20" fill="hold">
                            <p:stCondLst>
                              <p:cond delay="4500"/>
                            </p:stCondLst>
                            <p:childTnLst>
                              <p:par>
                                <p:cTn id="21" presetID="22" presetClass="entr" presetSubtype="1" fill="hold" grpId="0" nodeType="afterEffect">
                                  <p:stCondLst>
                                    <p:cond delay="0"/>
                                  </p:stCondLst>
                                  <p:childTnLst>
                                    <p:set>
                                      <p:cBhvr>
                                        <p:cTn id="22" dur="1" fill="hold">
                                          <p:stCondLst>
                                            <p:cond delay="0"/>
                                          </p:stCondLst>
                                        </p:cTn>
                                        <p:tgtEl>
                                          <p:spTgt spid="149506">
                                            <p:txEl>
                                              <p:pRg st="4" end="4"/>
                                            </p:txEl>
                                          </p:spTgt>
                                        </p:tgtEl>
                                        <p:attrNameLst>
                                          <p:attrName>style.visibility</p:attrName>
                                        </p:attrNameLst>
                                      </p:cBhvr>
                                      <p:to>
                                        <p:strVal val="visible"/>
                                      </p:to>
                                    </p:set>
                                    <p:animEffect transition="in" filter="wipe(up)">
                                      <p:cBhvr>
                                        <p:cTn id="23" dur="1000"/>
                                        <p:tgtEl>
                                          <p:spTgt spid="149506">
                                            <p:txEl>
                                              <p:pRg st="4" end="4"/>
                                            </p:txEl>
                                          </p:spTgt>
                                        </p:tgtEl>
                                      </p:cBhvr>
                                    </p:animEffect>
                                  </p:childTnLst>
                                </p:cTn>
                              </p:par>
                            </p:childTnLst>
                          </p:cTn>
                        </p:par>
                        <p:par>
                          <p:cTn id="24" fill="hold">
                            <p:stCondLst>
                              <p:cond delay="5500"/>
                            </p:stCondLst>
                            <p:childTnLst>
                              <p:par>
                                <p:cTn id="25" presetID="22" presetClass="entr" presetSubtype="1" fill="hold" grpId="0" nodeType="afterEffect">
                                  <p:stCondLst>
                                    <p:cond delay="0"/>
                                  </p:stCondLst>
                                  <p:childTnLst>
                                    <p:set>
                                      <p:cBhvr>
                                        <p:cTn id="26" dur="1" fill="hold">
                                          <p:stCondLst>
                                            <p:cond delay="0"/>
                                          </p:stCondLst>
                                        </p:cTn>
                                        <p:tgtEl>
                                          <p:spTgt spid="149506">
                                            <p:txEl>
                                              <p:pRg st="5" end="5"/>
                                            </p:txEl>
                                          </p:spTgt>
                                        </p:tgtEl>
                                        <p:attrNameLst>
                                          <p:attrName>style.visibility</p:attrName>
                                        </p:attrNameLst>
                                      </p:cBhvr>
                                      <p:to>
                                        <p:strVal val="visible"/>
                                      </p:to>
                                    </p:set>
                                    <p:animEffect transition="in" filter="wipe(up)">
                                      <p:cBhvr>
                                        <p:cTn id="27" dur="2000"/>
                                        <p:tgtEl>
                                          <p:spTgt spid="149506">
                                            <p:txEl>
                                              <p:pRg st="5" end="5"/>
                                            </p:txEl>
                                          </p:spTgt>
                                        </p:tgtEl>
                                      </p:cBhvr>
                                    </p:animEffect>
                                  </p:childTnLst>
                                </p:cTn>
                              </p:par>
                            </p:childTnLst>
                          </p:cTn>
                        </p:par>
                        <p:par>
                          <p:cTn id="28" fill="hold">
                            <p:stCondLst>
                              <p:cond delay="7500"/>
                            </p:stCondLst>
                            <p:childTnLst>
                              <p:par>
                                <p:cTn id="29" presetID="22" presetClass="entr" presetSubtype="1" fill="hold" grpId="0" nodeType="afterEffect">
                                  <p:stCondLst>
                                    <p:cond delay="0"/>
                                  </p:stCondLst>
                                  <p:childTnLst>
                                    <p:set>
                                      <p:cBhvr>
                                        <p:cTn id="30" dur="1" fill="hold">
                                          <p:stCondLst>
                                            <p:cond delay="0"/>
                                          </p:stCondLst>
                                        </p:cTn>
                                        <p:tgtEl>
                                          <p:spTgt spid="149506">
                                            <p:txEl>
                                              <p:pRg st="6" end="6"/>
                                            </p:txEl>
                                          </p:spTgt>
                                        </p:tgtEl>
                                        <p:attrNameLst>
                                          <p:attrName>style.visibility</p:attrName>
                                        </p:attrNameLst>
                                      </p:cBhvr>
                                      <p:to>
                                        <p:strVal val="visible"/>
                                      </p:to>
                                    </p:set>
                                    <p:animEffect transition="in" filter="wipe(up)">
                                      <p:cBhvr>
                                        <p:cTn id="31" dur="1000"/>
                                        <p:tgtEl>
                                          <p:spTgt spid="149506">
                                            <p:txEl>
                                              <p:pRg st="6" end="6"/>
                                            </p:txEl>
                                          </p:spTgt>
                                        </p:tgtEl>
                                      </p:cBhvr>
                                    </p:animEffect>
                                  </p:childTnLst>
                                </p:cTn>
                              </p:par>
                            </p:childTnLst>
                          </p:cTn>
                        </p:par>
                        <p:par>
                          <p:cTn id="32" fill="hold">
                            <p:stCondLst>
                              <p:cond delay="8500"/>
                            </p:stCondLst>
                            <p:childTnLst>
                              <p:par>
                                <p:cTn id="33" presetID="22" presetClass="entr" presetSubtype="1" fill="hold" grpId="0" nodeType="afterEffect">
                                  <p:stCondLst>
                                    <p:cond delay="0"/>
                                  </p:stCondLst>
                                  <p:childTnLst>
                                    <p:set>
                                      <p:cBhvr>
                                        <p:cTn id="34" dur="1" fill="hold">
                                          <p:stCondLst>
                                            <p:cond delay="0"/>
                                          </p:stCondLst>
                                        </p:cTn>
                                        <p:tgtEl>
                                          <p:spTgt spid="149506">
                                            <p:txEl>
                                              <p:pRg st="7" end="7"/>
                                            </p:txEl>
                                          </p:spTgt>
                                        </p:tgtEl>
                                        <p:attrNameLst>
                                          <p:attrName>style.visibility</p:attrName>
                                        </p:attrNameLst>
                                      </p:cBhvr>
                                      <p:to>
                                        <p:strVal val="visible"/>
                                      </p:to>
                                    </p:set>
                                    <p:animEffect transition="in" filter="wipe(up)">
                                      <p:cBhvr>
                                        <p:cTn id="35" dur="1000"/>
                                        <p:tgtEl>
                                          <p:spTgt spid="149506">
                                            <p:txEl>
                                              <p:pRg st="7" end="7"/>
                                            </p:txEl>
                                          </p:spTgt>
                                        </p:tgtEl>
                                      </p:cBhvr>
                                    </p:animEffect>
                                  </p:childTnLst>
                                </p:cTn>
                              </p:par>
                            </p:childTnLst>
                          </p:cTn>
                        </p:par>
                        <p:par>
                          <p:cTn id="36" fill="hold">
                            <p:stCondLst>
                              <p:cond delay="9500"/>
                            </p:stCondLst>
                            <p:childTnLst>
                              <p:par>
                                <p:cTn id="37" presetID="22" presetClass="entr" presetSubtype="1" fill="hold" grpId="0" nodeType="afterEffect">
                                  <p:stCondLst>
                                    <p:cond delay="0"/>
                                  </p:stCondLst>
                                  <p:childTnLst>
                                    <p:set>
                                      <p:cBhvr>
                                        <p:cTn id="38" dur="1" fill="hold">
                                          <p:stCondLst>
                                            <p:cond delay="0"/>
                                          </p:stCondLst>
                                        </p:cTn>
                                        <p:tgtEl>
                                          <p:spTgt spid="149506">
                                            <p:txEl>
                                              <p:pRg st="8" end="8"/>
                                            </p:txEl>
                                          </p:spTgt>
                                        </p:tgtEl>
                                        <p:attrNameLst>
                                          <p:attrName>style.visibility</p:attrName>
                                        </p:attrNameLst>
                                      </p:cBhvr>
                                      <p:to>
                                        <p:strVal val="visible"/>
                                      </p:to>
                                    </p:set>
                                    <p:animEffect transition="in" filter="wipe(up)">
                                      <p:cBhvr>
                                        <p:cTn id="39" dur="2000"/>
                                        <p:tgtEl>
                                          <p:spTgt spid="149506">
                                            <p:txEl>
                                              <p:pRg st="8" end="8"/>
                                            </p:txEl>
                                          </p:spTgt>
                                        </p:tgtEl>
                                      </p:cBhvr>
                                    </p:animEffect>
                                  </p:childTnLst>
                                </p:cTn>
                              </p:par>
                            </p:childTnLst>
                          </p:cTn>
                        </p:par>
                        <p:par>
                          <p:cTn id="40" fill="hold">
                            <p:stCondLst>
                              <p:cond delay="11500"/>
                            </p:stCondLst>
                            <p:childTnLst>
                              <p:par>
                                <p:cTn id="41" presetID="22" presetClass="entr" presetSubtype="1" fill="hold" grpId="0" nodeType="afterEffect">
                                  <p:stCondLst>
                                    <p:cond delay="0"/>
                                  </p:stCondLst>
                                  <p:childTnLst>
                                    <p:set>
                                      <p:cBhvr>
                                        <p:cTn id="42" dur="1" fill="hold">
                                          <p:stCondLst>
                                            <p:cond delay="0"/>
                                          </p:stCondLst>
                                        </p:cTn>
                                        <p:tgtEl>
                                          <p:spTgt spid="149506">
                                            <p:txEl>
                                              <p:pRg st="9" end="9"/>
                                            </p:txEl>
                                          </p:spTgt>
                                        </p:tgtEl>
                                        <p:attrNameLst>
                                          <p:attrName>style.visibility</p:attrName>
                                        </p:attrNameLst>
                                      </p:cBhvr>
                                      <p:to>
                                        <p:strVal val="visible"/>
                                      </p:to>
                                    </p:set>
                                    <p:animEffect transition="in" filter="wipe(up)">
                                      <p:cBhvr>
                                        <p:cTn id="43" dur="2000"/>
                                        <p:tgtEl>
                                          <p:spTgt spid="149506">
                                            <p:txEl>
                                              <p:pRg st="9" end="9"/>
                                            </p:txEl>
                                          </p:spTgt>
                                        </p:tgtEl>
                                      </p:cBhvr>
                                    </p:animEffect>
                                  </p:childTnLst>
                                </p:cTn>
                              </p:par>
                            </p:childTnLst>
                          </p:cTn>
                        </p:par>
                        <p:par>
                          <p:cTn id="44" fill="hold">
                            <p:stCondLst>
                              <p:cond delay="13500"/>
                            </p:stCondLst>
                            <p:childTnLst>
                              <p:par>
                                <p:cTn id="45" presetID="22" presetClass="entr" presetSubtype="1" fill="hold" grpId="0" nodeType="afterEffect">
                                  <p:stCondLst>
                                    <p:cond delay="0"/>
                                  </p:stCondLst>
                                  <p:childTnLst>
                                    <p:set>
                                      <p:cBhvr>
                                        <p:cTn id="46" dur="1" fill="hold">
                                          <p:stCondLst>
                                            <p:cond delay="0"/>
                                          </p:stCondLst>
                                        </p:cTn>
                                        <p:tgtEl>
                                          <p:spTgt spid="149506">
                                            <p:txEl>
                                              <p:pRg st="10" end="10"/>
                                            </p:txEl>
                                          </p:spTgt>
                                        </p:tgtEl>
                                        <p:attrNameLst>
                                          <p:attrName>style.visibility</p:attrName>
                                        </p:attrNameLst>
                                      </p:cBhvr>
                                      <p:to>
                                        <p:strVal val="visible"/>
                                      </p:to>
                                    </p:set>
                                    <p:animEffect transition="in" filter="wipe(up)">
                                      <p:cBhvr>
                                        <p:cTn id="47" dur="2000"/>
                                        <p:tgtEl>
                                          <p:spTgt spid="149506">
                                            <p:txEl>
                                              <p:pRg st="10" end="10"/>
                                            </p:txEl>
                                          </p:spTgt>
                                        </p:tgtEl>
                                      </p:cBhvr>
                                    </p:animEffect>
                                  </p:childTnLst>
                                </p:cTn>
                              </p:par>
                            </p:childTnLst>
                          </p:cTn>
                        </p:par>
                        <p:par>
                          <p:cTn id="48" fill="hold">
                            <p:stCondLst>
                              <p:cond delay="15500"/>
                            </p:stCondLst>
                            <p:childTnLst>
                              <p:par>
                                <p:cTn id="49" presetID="22" presetClass="entr" presetSubtype="1" fill="hold" grpId="0" nodeType="afterEffect">
                                  <p:stCondLst>
                                    <p:cond delay="0"/>
                                  </p:stCondLst>
                                  <p:childTnLst>
                                    <p:set>
                                      <p:cBhvr>
                                        <p:cTn id="50" dur="1" fill="hold">
                                          <p:stCondLst>
                                            <p:cond delay="0"/>
                                          </p:stCondLst>
                                        </p:cTn>
                                        <p:tgtEl>
                                          <p:spTgt spid="149506">
                                            <p:txEl>
                                              <p:pRg st="11" end="11"/>
                                            </p:txEl>
                                          </p:spTgt>
                                        </p:tgtEl>
                                        <p:attrNameLst>
                                          <p:attrName>style.visibility</p:attrName>
                                        </p:attrNameLst>
                                      </p:cBhvr>
                                      <p:to>
                                        <p:strVal val="visible"/>
                                      </p:to>
                                    </p:set>
                                    <p:animEffect transition="in" filter="wipe(up)">
                                      <p:cBhvr>
                                        <p:cTn id="51" dur="1000"/>
                                        <p:tgtEl>
                                          <p:spTgt spid="14950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726F24B9-E2D7-48F3-9CF3-30C24583564E}" type="slidenum">
              <a:rPr lang="en-US" smtClean="0"/>
              <a:pPr>
                <a:defRPr/>
              </a:pPr>
              <a:t>5</a:t>
            </a:fld>
            <a:endParaRPr lang="en-US" dirty="0"/>
          </a:p>
        </p:txBody>
      </p:sp>
      <p:sp>
        <p:nvSpPr>
          <p:cNvPr id="4" name="Title 3"/>
          <p:cNvSpPr>
            <a:spLocks noGrp="1"/>
          </p:cNvSpPr>
          <p:nvPr>
            <p:ph type="title"/>
          </p:nvPr>
        </p:nvSpPr>
        <p:spPr/>
        <p:txBody>
          <a:bodyPr>
            <a:normAutofit fontScale="90000"/>
          </a:bodyPr>
          <a:lstStyle/>
          <a:p>
            <a:r>
              <a:rPr lang="en-US" dirty="0" smtClean="0"/>
              <a:t>Seven Areas in Urgent Need of Restructuring</a:t>
            </a:r>
            <a:endParaRPr lang="en-US" dirty="0"/>
          </a:p>
        </p:txBody>
      </p:sp>
      <p:sp>
        <p:nvSpPr>
          <p:cNvPr id="6" name="Hexagon 5"/>
          <p:cNvSpPr/>
          <p:nvPr/>
        </p:nvSpPr>
        <p:spPr>
          <a:xfrm>
            <a:off x="2743200" y="2438400"/>
            <a:ext cx="3657600" cy="2971800"/>
          </a:xfrm>
          <a:prstGeom prst="hexagon">
            <a:avLst/>
          </a:prstGeom>
          <a:solidFill>
            <a:srgbClr val="DD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657600" y="3505200"/>
            <a:ext cx="1981200" cy="984885"/>
          </a:xfrm>
          <a:prstGeom prst="rect">
            <a:avLst/>
          </a:prstGeom>
          <a:noFill/>
        </p:spPr>
        <p:txBody>
          <a:bodyPr wrap="square" rtlCol="0">
            <a:spAutoFit/>
          </a:bodyPr>
          <a:lstStyle/>
          <a:p>
            <a:pPr algn="ctr"/>
            <a:r>
              <a:rPr lang="en-US" sz="4000" b="1" dirty="0" smtClean="0">
                <a:solidFill>
                  <a:srgbClr val="C00000"/>
                </a:solidFill>
              </a:rPr>
              <a:t>Money</a:t>
            </a:r>
          </a:p>
          <a:p>
            <a:pPr algn="ctr"/>
            <a:endParaRPr lang="en-US" dirty="0"/>
          </a:p>
        </p:txBody>
      </p:sp>
      <p:sp>
        <p:nvSpPr>
          <p:cNvPr id="8" name="TextBox 7"/>
          <p:cNvSpPr txBox="1"/>
          <p:nvPr/>
        </p:nvSpPr>
        <p:spPr>
          <a:xfrm>
            <a:off x="3124200" y="1828800"/>
            <a:ext cx="2819400" cy="400110"/>
          </a:xfrm>
          <a:prstGeom prst="rect">
            <a:avLst/>
          </a:prstGeom>
          <a:noFill/>
        </p:spPr>
        <p:txBody>
          <a:bodyPr wrap="square" rtlCol="0">
            <a:spAutoFit/>
          </a:bodyPr>
          <a:lstStyle/>
          <a:p>
            <a:pPr algn="ctr"/>
            <a:r>
              <a:rPr lang="en-US" sz="2000" b="1" dirty="0" smtClean="0">
                <a:solidFill>
                  <a:srgbClr val="0000CC"/>
                </a:solidFill>
              </a:rPr>
              <a:t>Banking &amp; Finance</a:t>
            </a:r>
          </a:p>
        </p:txBody>
      </p:sp>
      <p:sp>
        <p:nvSpPr>
          <p:cNvPr id="9" name="TextBox 8"/>
          <p:cNvSpPr txBox="1"/>
          <p:nvPr/>
        </p:nvSpPr>
        <p:spPr>
          <a:xfrm>
            <a:off x="6248400" y="2514601"/>
            <a:ext cx="2590800" cy="1292662"/>
          </a:xfrm>
          <a:prstGeom prst="rect">
            <a:avLst/>
          </a:prstGeom>
          <a:noFill/>
        </p:spPr>
        <p:txBody>
          <a:bodyPr wrap="square" rtlCol="0">
            <a:spAutoFit/>
          </a:bodyPr>
          <a:lstStyle/>
          <a:p>
            <a:pPr algn="ctr"/>
            <a:r>
              <a:rPr lang="en-US" sz="2000" b="1" dirty="0" smtClean="0">
                <a:solidFill>
                  <a:srgbClr val="0000CC"/>
                </a:solidFill>
              </a:rPr>
              <a:t>Land (property) ownership, tenure, and use</a:t>
            </a:r>
          </a:p>
          <a:p>
            <a:pPr algn="ctr"/>
            <a:endParaRPr lang="en-US" dirty="0"/>
          </a:p>
        </p:txBody>
      </p:sp>
      <p:sp>
        <p:nvSpPr>
          <p:cNvPr id="10" name="TextBox 9"/>
          <p:cNvSpPr txBox="1"/>
          <p:nvPr/>
        </p:nvSpPr>
        <p:spPr>
          <a:xfrm>
            <a:off x="914400" y="2590800"/>
            <a:ext cx="2057400" cy="984885"/>
          </a:xfrm>
          <a:prstGeom prst="rect">
            <a:avLst/>
          </a:prstGeom>
          <a:noFill/>
        </p:spPr>
        <p:txBody>
          <a:bodyPr wrap="square" rtlCol="0">
            <a:spAutoFit/>
          </a:bodyPr>
          <a:lstStyle/>
          <a:p>
            <a:pPr algn="ctr"/>
            <a:r>
              <a:rPr lang="en-US" sz="2000" b="1" dirty="0" smtClean="0">
                <a:solidFill>
                  <a:srgbClr val="0000CC"/>
                </a:solidFill>
              </a:rPr>
              <a:t>Taxation and public revenue</a:t>
            </a:r>
          </a:p>
          <a:p>
            <a:endParaRPr lang="en-US" dirty="0"/>
          </a:p>
        </p:txBody>
      </p:sp>
      <p:sp>
        <p:nvSpPr>
          <p:cNvPr id="11" name="TextBox 10"/>
          <p:cNvSpPr txBox="1"/>
          <p:nvPr/>
        </p:nvSpPr>
        <p:spPr>
          <a:xfrm>
            <a:off x="1066800" y="4648200"/>
            <a:ext cx="1981200" cy="984885"/>
          </a:xfrm>
          <a:prstGeom prst="rect">
            <a:avLst/>
          </a:prstGeom>
          <a:noFill/>
        </p:spPr>
        <p:txBody>
          <a:bodyPr wrap="square" rtlCol="0">
            <a:spAutoFit/>
          </a:bodyPr>
          <a:lstStyle/>
          <a:p>
            <a:pPr algn="ctr"/>
            <a:r>
              <a:rPr lang="en-US" sz="2000" b="1" dirty="0" smtClean="0">
                <a:solidFill>
                  <a:srgbClr val="0000CC"/>
                </a:solidFill>
              </a:rPr>
              <a:t>Government and law</a:t>
            </a:r>
          </a:p>
          <a:p>
            <a:endParaRPr lang="en-US" dirty="0"/>
          </a:p>
        </p:txBody>
      </p:sp>
      <p:sp>
        <p:nvSpPr>
          <p:cNvPr id="12" name="TextBox 11"/>
          <p:cNvSpPr txBox="1"/>
          <p:nvPr/>
        </p:nvSpPr>
        <p:spPr>
          <a:xfrm>
            <a:off x="6248400" y="4495800"/>
            <a:ext cx="2514600" cy="1015663"/>
          </a:xfrm>
          <a:prstGeom prst="rect">
            <a:avLst/>
          </a:prstGeom>
          <a:noFill/>
        </p:spPr>
        <p:txBody>
          <a:bodyPr wrap="square" rtlCol="0">
            <a:spAutoFit/>
          </a:bodyPr>
          <a:lstStyle/>
          <a:p>
            <a:pPr algn="ctr"/>
            <a:r>
              <a:rPr lang="en-US" sz="2000" b="1" dirty="0" smtClean="0">
                <a:solidFill>
                  <a:srgbClr val="0000CC"/>
                </a:solidFill>
              </a:rPr>
              <a:t>Corporate personhood and power</a:t>
            </a:r>
            <a:endParaRPr lang="en-US" sz="2000" b="1" dirty="0">
              <a:solidFill>
                <a:srgbClr val="0000CC"/>
              </a:solidFill>
            </a:endParaRPr>
          </a:p>
        </p:txBody>
      </p:sp>
      <p:sp>
        <p:nvSpPr>
          <p:cNvPr id="13" name="TextBox 12"/>
          <p:cNvSpPr txBox="1"/>
          <p:nvPr/>
        </p:nvSpPr>
        <p:spPr>
          <a:xfrm>
            <a:off x="3505200" y="5562600"/>
            <a:ext cx="2133600" cy="707886"/>
          </a:xfrm>
          <a:prstGeom prst="rect">
            <a:avLst/>
          </a:prstGeom>
          <a:noFill/>
        </p:spPr>
        <p:txBody>
          <a:bodyPr wrap="square" rtlCol="0">
            <a:spAutoFit/>
          </a:bodyPr>
          <a:lstStyle/>
          <a:p>
            <a:pPr algn="ctr"/>
            <a:r>
              <a:rPr lang="en-US" sz="2000" b="1" dirty="0" smtClean="0">
                <a:solidFill>
                  <a:srgbClr val="0000CC"/>
                </a:solidFill>
              </a:rPr>
              <a:t>Technology and public policy</a:t>
            </a:r>
            <a:endParaRPr lang="en-US" sz="2000" b="1" dirty="0">
              <a:solidFill>
                <a:srgbClr val="0000CC"/>
              </a:solidFill>
            </a:endParaRPr>
          </a:p>
        </p:txBody>
      </p:sp>
    </p:spTree>
  </p:cSld>
  <p:clrMapOvr>
    <a:masterClrMapping/>
  </p:clrMapOvr>
  <p:transition spd="med">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Date Placeholder 3"/>
          <p:cNvSpPr>
            <a:spLocks noGrp="1"/>
          </p:cNvSpPr>
          <p:nvPr>
            <p:ph type="dt" sz="quarter" idx="10"/>
          </p:nvPr>
        </p:nvSpPr>
        <p:spPr>
          <a:noFill/>
        </p:spPr>
        <p:txBody>
          <a:bodyPr/>
          <a:lstStyle/>
          <a:p>
            <a:fld id="{D6F40924-860C-4608-A61C-4B47D215808B}" type="datetime1">
              <a:rPr lang="en-US"/>
              <a:pPr/>
              <a:t>11/13/2009</a:t>
            </a:fld>
            <a:endParaRPr lang="en-US" dirty="0"/>
          </a:p>
        </p:txBody>
      </p:sp>
      <p:sp>
        <p:nvSpPr>
          <p:cNvPr id="7171" name="Footer Placeholder 4"/>
          <p:cNvSpPr>
            <a:spLocks noGrp="1"/>
          </p:cNvSpPr>
          <p:nvPr>
            <p:ph type="ftr" sz="quarter" idx="11"/>
          </p:nvPr>
        </p:nvSpPr>
        <p:spPr>
          <a:noFill/>
        </p:spPr>
        <p:txBody>
          <a:bodyPr/>
          <a:lstStyle/>
          <a:p>
            <a:r>
              <a:rPr lang="en-US" smtClean="0"/>
              <a:t>Prepared by Thomas H. Greco, Jr.</a:t>
            </a:r>
          </a:p>
        </p:txBody>
      </p:sp>
      <p:sp>
        <p:nvSpPr>
          <p:cNvPr id="7172" name="Rectangle 2"/>
          <p:cNvSpPr>
            <a:spLocks noGrp="1" noChangeArrowheads="1"/>
          </p:cNvSpPr>
          <p:nvPr>
            <p:ph type="title"/>
          </p:nvPr>
        </p:nvSpPr>
        <p:spPr>
          <a:xfrm>
            <a:off x="533400" y="457200"/>
            <a:ext cx="8001000" cy="987425"/>
          </a:xfrm>
        </p:spPr>
        <p:txBody>
          <a:bodyPr/>
          <a:lstStyle/>
          <a:p>
            <a:pPr eaLnBrk="1" hangingPunct="1"/>
            <a:r>
              <a:rPr lang="en-US" smtClean="0"/>
              <a:t>The Political Money Regime</a:t>
            </a:r>
          </a:p>
        </p:txBody>
      </p:sp>
      <p:sp>
        <p:nvSpPr>
          <p:cNvPr id="7173" name="Rectangle 3"/>
          <p:cNvSpPr>
            <a:spLocks noGrp="1" noChangeArrowheads="1"/>
          </p:cNvSpPr>
          <p:nvPr>
            <p:ph type="body" idx="1"/>
          </p:nvPr>
        </p:nvSpPr>
        <p:spPr>
          <a:xfrm>
            <a:off x="457200" y="1722437"/>
            <a:ext cx="8305800" cy="3916363"/>
          </a:xfrm>
        </p:spPr>
        <p:txBody>
          <a:bodyPr>
            <a:normAutofit fontScale="92500" lnSpcReduction="10000"/>
          </a:bodyPr>
          <a:lstStyle/>
          <a:p>
            <a:pPr eaLnBrk="1" hangingPunct="1">
              <a:spcAft>
                <a:spcPts val="600"/>
              </a:spcAft>
            </a:pPr>
            <a:r>
              <a:rPr lang="en-US" dirty="0" smtClean="0"/>
              <a:t>Centralizes power and concentrates wealth</a:t>
            </a:r>
          </a:p>
          <a:p>
            <a:pPr eaLnBrk="1" hangingPunct="1">
              <a:spcAft>
                <a:spcPts val="600"/>
              </a:spcAft>
            </a:pPr>
            <a:r>
              <a:rPr lang="en-US" dirty="0" smtClean="0"/>
              <a:t>Undermines popular government</a:t>
            </a:r>
          </a:p>
          <a:p>
            <a:pPr eaLnBrk="1" hangingPunct="1">
              <a:spcAft>
                <a:spcPts val="600"/>
              </a:spcAft>
            </a:pPr>
            <a:r>
              <a:rPr lang="en-US" dirty="0" smtClean="0"/>
              <a:t>Forces artificial growth</a:t>
            </a:r>
          </a:p>
          <a:p>
            <a:pPr lvl="1" eaLnBrk="1" hangingPunct="1">
              <a:spcAft>
                <a:spcPts val="600"/>
              </a:spcAft>
            </a:pPr>
            <a:r>
              <a:rPr lang="en-US" sz="2800" dirty="0" smtClean="0"/>
              <a:t>The debt imperative &gt; growth imperative</a:t>
            </a:r>
          </a:p>
          <a:p>
            <a:pPr eaLnBrk="1" hangingPunct="1">
              <a:spcAft>
                <a:spcPts val="600"/>
              </a:spcAft>
            </a:pPr>
            <a:r>
              <a:rPr lang="en-US" dirty="0" smtClean="0"/>
              <a:t>Erodes the social fabric</a:t>
            </a:r>
          </a:p>
          <a:p>
            <a:pPr eaLnBrk="1" hangingPunct="1">
              <a:spcAft>
                <a:spcPts val="600"/>
              </a:spcAft>
            </a:pPr>
            <a:r>
              <a:rPr lang="en-US" dirty="0" smtClean="0"/>
              <a:t>Destroys the environment</a:t>
            </a:r>
          </a:p>
          <a:p>
            <a:pPr eaLnBrk="1" hangingPunct="1">
              <a:spcAft>
                <a:spcPts val="600"/>
              </a:spcAft>
            </a:pPr>
            <a:r>
              <a:rPr lang="en-US" dirty="0" smtClean="0"/>
              <a:t>Money is kept artificially scarce, is </a:t>
            </a:r>
            <a:r>
              <a:rPr lang="en-US" dirty="0" err="1" smtClean="0"/>
              <a:t>mis</a:t>
            </a:r>
            <a:r>
              <a:rPr lang="en-US" dirty="0" smtClean="0"/>
              <a:t>-allocated, and expensive</a:t>
            </a:r>
          </a:p>
          <a:p>
            <a:pPr eaLnBrk="1" hangingPunct="1"/>
            <a:endParaRPr lang="en-US" dirty="0" smtClean="0"/>
          </a:p>
        </p:txBody>
      </p:sp>
      <p:sp>
        <p:nvSpPr>
          <p:cNvPr id="7174" name="Slide Number Placeholder 6"/>
          <p:cNvSpPr>
            <a:spLocks noGrp="1"/>
          </p:cNvSpPr>
          <p:nvPr>
            <p:ph type="sldNum" sz="quarter" idx="12"/>
          </p:nvPr>
        </p:nvSpPr>
        <p:spPr>
          <a:noFill/>
        </p:spPr>
        <p:txBody>
          <a:bodyPr/>
          <a:lstStyle/>
          <a:p>
            <a:fld id="{93A841CD-9771-44B1-AFCA-D685D684BF92}" type="slidenum">
              <a:rPr lang="en-US" smtClean="0"/>
              <a:pPr/>
              <a:t>6</a:t>
            </a:fld>
            <a:endParaRPr lang="en-US" smtClean="0"/>
          </a:p>
        </p:txBody>
      </p:sp>
    </p:spTree>
  </p:cSld>
  <p:clrMapOvr>
    <a:masterClrMapping/>
  </p:clrMapOvr>
  <p:transition spd="med">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mpingcleangray1reverse copy.jpg"/>
          <p:cNvPicPr>
            <a:picLocks noChangeAspect="1"/>
          </p:cNvPicPr>
          <p:nvPr/>
        </p:nvPicPr>
        <p:blipFill>
          <a:blip r:embed="rId3" cstate="print"/>
          <a:stretch>
            <a:fillRect/>
          </a:stretch>
        </p:blipFill>
        <p:spPr>
          <a:xfrm>
            <a:off x="5572387" y="2667000"/>
            <a:ext cx="3571613" cy="2971800"/>
          </a:xfrm>
          <a:prstGeom prst="rect">
            <a:avLst/>
          </a:prstGeom>
          <a:ln>
            <a:noFill/>
          </a:ln>
          <a:effectLst>
            <a:softEdge rad="112500"/>
          </a:effectLst>
        </p:spPr>
      </p:pic>
      <p:sp>
        <p:nvSpPr>
          <p:cNvPr id="4099" name="Content Placeholder 2"/>
          <p:cNvSpPr>
            <a:spLocks noGrp="1"/>
          </p:cNvSpPr>
          <p:nvPr>
            <p:ph idx="1"/>
          </p:nvPr>
        </p:nvSpPr>
        <p:spPr>
          <a:xfrm>
            <a:off x="0" y="1905000"/>
            <a:ext cx="5638800" cy="4114800"/>
          </a:xfrm>
        </p:spPr>
        <p:txBody>
          <a:bodyPr>
            <a:noAutofit/>
          </a:bodyPr>
          <a:lstStyle/>
          <a:p>
            <a:pPr>
              <a:spcBef>
                <a:spcPts val="0"/>
              </a:spcBef>
            </a:pPr>
            <a:r>
              <a:rPr lang="en-US" b="1" dirty="0" smtClean="0">
                <a:solidFill>
                  <a:srgbClr val="CC3300"/>
                </a:solidFill>
              </a:rPr>
              <a:t>The political money system is shaking itself apart</a:t>
            </a:r>
            <a:endParaRPr lang="en-US" dirty="0" smtClean="0">
              <a:solidFill>
                <a:srgbClr val="CC3300"/>
              </a:solidFill>
            </a:endParaRPr>
          </a:p>
          <a:p>
            <a:pPr>
              <a:spcBef>
                <a:spcPts val="0"/>
              </a:spcBef>
            </a:pPr>
            <a:r>
              <a:rPr lang="en-US" dirty="0" smtClean="0"/>
              <a:t>Bubble-and-bust cycles are becoming ever more extreme </a:t>
            </a:r>
          </a:p>
          <a:p>
            <a:pPr>
              <a:spcBef>
                <a:spcPts val="0"/>
              </a:spcBef>
            </a:pPr>
            <a:r>
              <a:rPr lang="en-US" dirty="0" smtClean="0"/>
              <a:t>Explosive expansion of debt and debasement of the money</a:t>
            </a:r>
          </a:p>
          <a:p>
            <a:pPr>
              <a:spcBef>
                <a:spcPts val="0"/>
              </a:spcBef>
            </a:pPr>
            <a:r>
              <a:rPr lang="en-US" dirty="0" smtClean="0"/>
              <a:t>The Humpty-Dumpty syndrome</a:t>
            </a:r>
          </a:p>
        </p:txBody>
      </p:sp>
      <p:sp>
        <p:nvSpPr>
          <p:cNvPr id="4098" name="Title 1"/>
          <p:cNvSpPr>
            <a:spLocks noGrp="1"/>
          </p:cNvSpPr>
          <p:nvPr>
            <p:ph type="title"/>
          </p:nvPr>
        </p:nvSpPr>
        <p:spPr>
          <a:xfrm>
            <a:off x="457200" y="533400"/>
            <a:ext cx="8229600" cy="1143000"/>
          </a:xfrm>
        </p:spPr>
        <p:txBody>
          <a:bodyPr>
            <a:normAutofit fontScale="90000"/>
          </a:bodyPr>
          <a:lstStyle/>
          <a:p>
            <a:pPr marL="365760" lvl="0" indent="-256032" fontAlgn="auto">
              <a:spcBef>
                <a:spcPts val="400"/>
              </a:spcBef>
              <a:spcAft>
                <a:spcPts val="0"/>
              </a:spcAft>
            </a:pPr>
            <a:r>
              <a:rPr lang="en-US" dirty="0" smtClean="0"/>
              <a:t>Systemic Failure of Conventional Money and Banking</a:t>
            </a:r>
          </a:p>
        </p:txBody>
      </p:sp>
      <p:sp>
        <p:nvSpPr>
          <p:cNvPr id="6" name="TextBox 5"/>
          <p:cNvSpPr txBox="1"/>
          <p:nvPr/>
        </p:nvSpPr>
        <p:spPr>
          <a:xfrm>
            <a:off x="5867400" y="3048000"/>
            <a:ext cx="1600200" cy="523220"/>
          </a:xfrm>
          <a:prstGeom prst="rect">
            <a:avLst/>
          </a:prstGeom>
          <a:noFill/>
        </p:spPr>
        <p:txBody>
          <a:bodyPr wrap="square" rtlCol="0">
            <a:spAutoFit/>
          </a:bodyPr>
          <a:lstStyle/>
          <a:p>
            <a:r>
              <a:rPr lang="en-US" sz="2800" b="1" dirty="0" smtClean="0">
                <a:solidFill>
                  <a:srgbClr val="C00000"/>
                </a:solidFill>
              </a:rPr>
              <a:t>Bubble</a:t>
            </a:r>
            <a:endParaRPr lang="en-US" sz="2800" b="1" dirty="0">
              <a:solidFill>
                <a:srgbClr val="C00000"/>
              </a:solidFill>
            </a:endParaRPr>
          </a:p>
        </p:txBody>
      </p:sp>
      <p:sp>
        <p:nvSpPr>
          <p:cNvPr id="7" name="TextBox 6"/>
          <p:cNvSpPr txBox="1"/>
          <p:nvPr/>
        </p:nvSpPr>
        <p:spPr>
          <a:xfrm>
            <a:off x="5943600" y="4648200"/>
            <a:ext cx="1295400" cy="523220"/>
          </a:xfrm>
          <a:prstGeom prst="rect">
            <a:avLst/>
          </a:prstGeom>
          <a:noFill/>
        </p:spPr>
        <p:txBody>
          <a:bodyPr wrap="square" rtlCol="0">
            <a:spAutoFit/>
          </a:bodyPr>
          <a:lstStyle/>
          <a:p>
            <a:r>
              <a:rPr lang="en-US" sz="2800" b="1" dirty="0" smtClean="0">
                <a:solidFill>
                  <a:srgbClr val="C00000"/>
                </a:solidFill>
              </a:rPr>
              <a:t>Bust</a:t>
            </a:r>
            <a:endParaRPr lang="en-US" sz="2800" b="1" dirty="0">
              <a:solidFill>
                <a:srgbClr val="C00000"/>
              </a:solidFill>
            </a:endParaRPr>
          </a:p>
        </p:txBody>
      </p:sp>
      <p:sp>
        <p:nvSpPr>
          <p:cNvPr id="8" name="Slide Number Placeholder 7"/>
          <p:cNvSpPr>
            <a:spLocks noGrp="1"/>
          </p:cNvSpPr>
          <p:nvPr>
            <p:ph type="sldNum" sz="quarter" idx="12"/>
          </p:nvPr>
        </p:nvSpPr>
        <p:spPr/>
        <p:txBody>
          <a:bodyPr/>
          <a:lstStyle/>
          <a:p>
            <a:pPr>
              <a:defRPr/>
            </a:pPr>
            <a:fld id="{726F24B9-E2D7-48F3-9CF3-30C24583564E}" type="slidenum">
              <a:rPr lang="en-US" smtClean="0"/>
              <a:pPr>
                <a:defRPr/>
              </a:pPr>
              <a:t>7</a:t>
            </a:fld>
            <a:endParaRPr lang="en-US" dirty="0"/>
          </a:p>
        </p:txBody>
      </p:sp>
    </p:spTree>
  </p:cSld>
  <p:clrMapOvr>
    <a:masterClrMapping/>
  </p:clrMapOvr>
  <p:transition spd="med">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p:txBody>
          <a:bodyPr>
            <a:normAutofit lnSpcReduction="10000"/>
          </a:bodyPr>
          <a:lstStyle/>
          <a:p>
            <a:pPr>
              <a:spcAft>
                <a:spcPts val="600"/>
              </a:spcAft>
            </a:pPr>
            <a:r>
              <a:rPr lang="en-US" b="1" dirty="0" smtClean="0">
                <a:solidFill>
                  <a:srgbClr val="C00000"/>
                </a:solidFill>
              </a:rPr>
              <a:t>Modern money is simply credit</a:t>
            </a:r>
          </a:p>
          <a:p>
            <a:pPr>
              <a:spcAft>
                <a:spcPts val="600"/>
              </a:spcAft>
            </a:pPr>
            <a:r>
              <a:rPr lang="en-US" dirty="0" smtClean="0">
                <a:solidFill>
                  <a:srgbClr val="C00000"/>
                </a:solidFill>
              </a:rPr>
              <a:t>The availability of credit to the productive sector, especially to SMEs, is becoming ever more uncertain and unreliable</a:t>
            </a:r>
          </a:p>
          <a:p>
            <a:pPr>
              <a:spcAft>
                <a:spcPts val="600"/>
              </a:spcAft>
            </a:pPr>
            <a:r>
              <a:rPr lang="en-US" dirty="0" smtClean="0"/>
              <a:t>The political money system favors the demands of</a:t>
            </a:r>
          </a:p>
          <a:p>
            <a:pPr lvl="1">
              <a:spcAft>
                <a:spcPts val="600"/>
              </a:spcAft>
              <a:buFont typeface="Wingdings" pitchFamily="2" charset="2"/>
              <a:buChar char="v"/>
            </a:pPr>
            <a:r>
              <a:rPr lang="en-US" sz="2800" dirty="0" smtClean="0">
                <a:solidFill>
                  <a:srgbClr val="C00000"/>
                </a:solidFill>
              </a:rPr>
              <a:t>BIG banks, </a:t>
            </a:r>
          </a:p>
          <a:p>
            <a:pPr lvl="1">
              <a:spcAft>
                <a:spcPts val="600"/>
              </a:spcAft>
              <a:buFont typeface="Wingdings" pitchFamily="2" charset="2"/>
              <a:buChar char="v"/>
            </a:pPr>
            <a:r>
              <a:rPr lang="en-US" sz="2800" dirty="0" smtClean="0">
                <a:solidFill>
                  <a:srgbClr val="C00000"/>
                </a:solidFill>
              </a:rPr>
              <a:t>BIG corporations and </a:t>
            </a:r>
          </a:p>
          <a:p>
            <a:pPr lvl="1">
              <a:spcAft>
                <a:spcPts val="600"/>
              </a:spcAft>
              <a:buFont typeface="Wingdings" pitchFamily="2" charset="2"/>
              <a:buChar char="v"/>
            </a:pPr>
            <a:r>
              <a:rPr lang="en-US" sz="2800" dirty="0" smtClean="0">
                <a:solidFill>
                  <a:srgbClr val="C00000"/>
                </a:solidFill>
              </a:rPr>
              <a:t>BIG government. </a:t>
            </a:r>
          </a:p>
          <a:p>
            <a:endParaRPr lang="en-US" dirty="0" smtClean="0"/>
          </a:p>
        </p:txBody>
      </p:sp>
      <p:sp>
        <p:nvSpPr>
          <p:cNvPr id="5122" name="Title 1"/>
          <p:cNvSpPr>
            <a:spLocks noGrp="1"/>
          </p:cNvSpPr>
          <p:nvPr>
            <p:ph type="title"/>
          </p:nvPr>
        </p:nvSpPr>
        <p:spPr/>
        <p:txBody>
          <a:bodyPr/>
          <a:lstStyle/>
          <a:p>
            <a:r>
              <a:rPr lang="en-US" dirty="0" smtClean="0"/>
              <a:t>Unreliable Bank Credit</a:t>
            </a:r>
          </a:p>
        </p:txBody>
      </p:sp>
      <p:sp>
        <p:nvSpPr>
          <p:cNvPr id="4" name="Slide Number Placeholder 3"/>
          <p:cNvSpPr>
            <a:spLocks noGrp="1"/>
          </p:cNvSpPr>
          <p:nvPr>
            <p:ph type="sldNum" sz="quarter" idx="12"/>
          </p:nvPr>
        </p:nvSpPr>
        <p:spPr/>
        <p:txBody>
          <a:bodyPr/>
          <a:lstStyle/>
          <a:p>
            <a:pPr>
              <a:defRPr/>
            </a:pPr>
            <a:fld id="{726F24B9-E2D7-48F3-9CF3-30C24583564E}" type="slidenum">
              <a:rPr lang="en-US" smtClean="0"/>
              <a:pPr>
                <a:defRPr/>
              </a:pPr>
              <a:t>8</a:t>
            </a:fld>
            <a:endParaRPr lang="en-US" dirty="0"/>
          </a:p>
        </p:txBody>
      </p:sp>
    </p:spTree>
  </p:cSld>
  <p:clrMapOvr>
    <a:masterClrMapping/>
  </p:clrMapOvr>
  <p:transition spd="med">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nSpc>
                <a:spcPct val="110000"/>
              </a:lnSpc>
              <a:spcBef>
                <a:spcPts val="0"/>
              </a:spcBef>
              <a:spcAft>
                <a:spcPts val="600"/>
              </a:spcAft>
            </a:pPr>
            <a:r>
              <a:rPr lang="en-US" dirty="0" smtClean="0">
                <a:solidFill>
                  <a:srgbClr val="A50021"/>
                </a:solidFill>
              </a:rPr>
              <a:t>Credit Monopoly </a:t>
            </a:r>
            <a:r>
              <a:rPr lang="en-US" dirty="0" smtClean="0"/>
              <a:t>by the banking cartel headed by </a:t>
            </a:r>
          </a:p>
          <a:p>
            <a:pPr>
              <a:lnSpc>
                <a:spcPct val="110000"/>
              </a:lnSpc>
              <a:spcBef>
                <a:spcPts val="0"/>
              </a:spcBef>
              <a:spcAft>
                <a:spcPts val="600"/>
              </a:spcAft>
            </a:pPr>
            <a:r>
              <a:rPr lang="en-US" dirty="0" smtClean="0">
                <a:solidFill>
                  <a:srgbClr val="A50021"/>
                </a:solidFill>
              </a:rPr>
              <a:t>The central bank</a:t>
            </a:r>
            <a:r>
              <a:rPr lang="en-US" dirty="0" smtClean="0"/>
              <a:t>, whose currency is granted the privileged status of</a:t>
            </a:r>
          </a:p>
          <a:p>
            <a:pPr>
              <a:lnSpc>
                <a:spcPct val="110000"/>
              </a:lnSpc>
              <a:spcBef>
                <a:spcPts val="0"/>
              </a:spcBef>
              <a:spcAft>
                <a:spcPts val="600"/>
              </a:spcAft>
            </a:pPr>
            <a:r>
              <a:rPr lang="en-US" dirty="0" smtClean="0">
                <a:solidFill>
                  <a:srgbClr val="A50021"/>
                </a:solidFill>
              </a:rPr>
              <a:t>Legal tender</a:t>
            </a:r>
            <a:r>
              <a:rPr lang="en-US" dirty="0" smtClean="0"/>
              <a:t>, which is lent into circulation at interest, which requires the </a:t>
            </a:r>
          </a:p>
          <a:p>
            <a:pPr>
              <a:lnSpc>
                <a:spcPct val="110000"/>
              </a:lnSpc>
              <a:spcBef>
                <a:spcPts val="0"/>
              </a:spcBef>
              <a:spcAft>
                <a:spcPts val="600"/>
              </a:spcAft>
            </a:pPr>
            <a:r>
              <a:rPr lang="en-US" dirty="0" smtClean="0">
                <a:solidFill>
                  <a:srgbClr val="A50021"/>
                </a:solidFill>
              </a:rPr>
              <a:t>Endless expansion of debt</a:t>
            </a:r>
          </a:p>
          <a:p>
            <a:pPr>
              <a:lnSpc>
                <a:spcPct val="110000"/>
              </a:lnSpc>
              <a:spcBef>
                <a:spcPts val="0"/>
              </a:spcBef>
              <a:spcAft>
                <a:spcPts val="600"/>
              </a:spcAft>
            </a:pPr>
            <a:r>
              <a:rPr lang="en-US" dirty="0" smtClean="0"/>
              <a:t>By lending to either the </a:t>
            </a:r>
            <a:r>
              <a:rPr lang="en-US" dirty="0" smtClean="0">
                <a:solidFill>
                  <a:srgbClr val="A50021"/>
                </a:solidFill>
              </a:rPr>
              <a:t>private sector </a:t>
            </a:r>
            <a:r>
              <a:rPr lang="en-US" dirty="0" smtClean="0"/>
              <a:t>or the </a:t>
            </a:r>
            <a:r>
              <a:rPr lang="en-US" dirty="0" smtClean="0">
                <a:solidFill>
                  <a:srgbClr val="A50021"/>
                </a:solidFill>
              </a:rPr>
              <a:t>public sector,</a:t>
            </a:r>
          </a:p>
          <a:p>
            <a:pPr>
              <a:lnSpc>
                <a:spcPct val="110000"/>
              </a:lnSpc>
              <a:spcBef>
                <a:spcPts val="0"/>
              </a:spcBef>
              <a:spcAft>
                <a:spcPts val="600"/>
              </a:spcAft>
            </a:pPr>
            <a:r>
              <a:rPr lang="en-US" dirty="0" smtClean="0">
                <a:solidFill>
                  <a:srgbClr val="A50021"/>
                </a:solidFill>
              </a:rPr>
              <a:t>Causing a Growth Imperative</a:t>
            </a:r>
            <a:endParaRPr lang="en-US" dirty="0"/>
          </a:p>
        </p:txBody>
      </p:sp>
      <p:sp>
        <p:nvSpPr>
          <p:cNvPr id="3" name="Title 2"/>
          <p:cNvSpPr>
            <a:spLocks noGrp="1"/>
          </p:cNvSpPr>
          <p:nvPr>
            <p:ph type="title"/>
          </p:nvPr>
        </p:nvSpPr>
        <p:spPr/>
        <p:txBody>
          <a:bodyPr>
            <a:normAutofit fontScale="90000"/>
          </a:bodyPr>
          <a:lstStyle/>
          <a:p>
            <a:r>
              <a:rPr lang="en-US" dirty="0" smtClean="0"/>
              <a:t>Essential Elements of the Political Money System</a:t>
            </a:r>
            <a:endParaRPr lang="en-US" dirty="0"/>
          </a:p>
        </p:txBody>
      </p:sp>
      <p:sp>
        <p:nvSpPr>
          <p:cNvPr id="4" name="Slide Number Placeholder 3"/>
          <p:cNvSpPr>
            <a:spLocks noGrp="1"/>
          </p:cNvSpPr>
          <p:nvPr>
            <p:ph type="sldNum" sz="quarter" idx="12"/>
          </p:nvPr>
        </p:nvSpPr>
        <p:spPr/>
        <p:txBody>
          <a:bodyPr/>
          <a:lstStyle/>
          <a:p>
            <a:pPr>
              <a:defRPr/>
            </a:pPr>
            <a:fld id="{726F24B9-E2D7-48F3-9CF3-30C24583564E}" type="slidenum">
              <a:rPr lang="en-US" smtClean="0"/>
              <a:pPr>
                <a:defRPr/>
              </a:pPr>
              <a:t>9</a:t>
            </a:fld>
            <a:endParaRPr lang="en-US" dirty="0"/>
          </a:p>
        </p:txBody>
      </p:sp>
    </p:spTree>
  </p:cSld>
  <p:clrMapOvr>
    <a:masterClrMapping/>
  </p:clrMapOvr>
  <p:transition spd="med">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Date Placeholder 3"/>
          <p:cNvSpPr>
            <a:spLocks noGrp="1"/>
          </p:cNvSpPr>
          <p:nvPr>
            <p:ph type="dt" sz="quarter" idx="10"/>
          </p:nvPr>
        </p:nvSpPr>
        <p:spPr>
          <a:noFill/>
        </p:spPr>
        <p:txBody>
          <a:bodyPr/>
          <a:lstStyle/>
          <a:p>
            <a:fld id="{29DA5F76-B195-42C1-81CE-5782B4AA0AB2}" type="datetime1">
              <a:rPr lang="en-US"/>
              <a:pPr/>
              <a:t>11/13/2009</a:t>
            </a:fld>
            <a:endParaRPr lang="en-US"/>
          </a:p>
        </p:txBody>
      </p:sp>
      <p:sp>
        <p:nvSpPr>
          <p:cNvPr id="8195" name="Footer Placeholder 4"/>
          <p:cNvSpPr>
            <a:spLocks noGrp="1"/>
          </p:cNvSpPr>
          <p:nvPr>
            <p:ph type="ftr" sz="quarter" idx="11"/>
          </p:nvPr>
        </p:nvSpPr>
        <p:spPr>
          <a:noFill/>
        </p:spPr>
        <p:txBody>
          <a:bodyPr/>
          <a:lstStyle/>
          <a:p>
            <a:r>
              <a:rPr lang="en-US" smtClean="0"/>
              <a:t>Prepared by Thomas H. Greco, Jr.</a:t>
            </a:r>
          </a:p>
        </p:txBody>
      </p:sp>
      <p:sp>
        <p:nvSpPr>
          <p:cNvPr id="8196" name="Rectangle 2"/>
          <p:cNvSpPr>
            <a:spLocks noGrp="1" noChangeArrowheads="1"/>
          </p:cNvSpPr>
          <p:nvPr>
            <p:ph type="title"/>
          </p:nvPr>
        </p:nvSpPr>
        <p:spPr>
          <a:xfrm>
            <a:off x="533400" y="609600"/>
            <a:ext cx="8458200" cy="835025"/>
          </a:xfrm>
        </p:spPr>
        <p:txBody>
          <a:bodyPr/>
          <a:lstStyle/>
          <a:p>
            <a:pPr eaLnBrk="1" hangingPunct="1"/>
            <a:r>
              <a:rPr lang="en-US" smtClean="0"/>
              <a:t>Money – Instrument of Power</a:t>
            </a:r>
          </a:p>
        </p:txBody>
      </p:sp>
      <p:sp>
        <p:nvSpPr>
          <p:cNvPr id="19462" name="Rectangle 3"/>
          <p:cNvSpPr>
            <a:spLocks noGrp="1" noChangeArrowheads="1"/>
          </p:cNvSpPr>
          <p:nvPr>
            <p:ph type="body" idx="1"/>
          </p:nvPr>
        </p:nvSpPr>
        <p:spPr>
          <a:xfrm>
            <a:off x="533400" y="1828800"/>
            <a:ext cx="8153400" cy="4267200"/>
          </a:xfrm>
        </p:spPr>
        <p:txBody>
          <a:bodyPr/>
          <a:lstStyle/>
          <a:p>
            <a:pPr marL="0" indent="0" eaLnBrk="1" hangingPunct="1">
              <a:buFont typeface="Wingdings" pitchFamily="2" charset="2"/>
              <a:buNone/>
              <a:defRPr/>
            </a:pPr>
            <a:r>
              <a:rPr lang="en-US" sz="2400" b="1" dirty="0" smtClean="0">
                <a:solidFill>
                  <a:srgbClr val="990033"/>
                </a:solidFill>
              </a:rPr>
              <a:t>Money has been the Primary Lever for Centralizing Power and Concentrating Wealth.</a:t>
            </a:r>
          </a:p>
          <a:p>
            <a:pPr marL="0" indent="0" eaLnBrk="1" hangingPunct="1">
              <a:buFont typeface="Wingdings" pitchFamily="2" charset="2"/>
              <a:buNone/>
              <a:defRPr/>
            </a:pPr>
            <a:endParaRPr lang="en-US" sz="1200" b="1" dirty="0" smtClean="0">
              <a:solidFill>
                <a:srgbClr val="990033"/>
              </a:solidFill>
            </a:endParaRPr>
          </a:p>
          <a:p>
            <a:pPr>
              <a:defRPr/>
            </a:pPr>
            <a:r>
              <a:rPr lang="en-US" sz="2400" i="1" dirty="0" smtClean="0"/>
              <a:t>Whoever controls the volume of money in any country is absolute master of all industry and commerce.</a:t>
            </a:r>
          </a:p>
          <a:p>
            <a:pPr>
              <a:buFont typeface="Wingdings" pitchFamily="2" charset="2"/>
              <a:buNone/>
              <a:defRPr/>
            </a:pPr>
            <a:r>
              <a:rPr lang="en-US" sz="1800" dirty="0" smtClean="0"/>
              <a:t>		- President James A. Garfield</a:t>
            </a:r>
          </a:p>
          <a:p>
            <a:pPr>
              <a:defRPr/>
            </a:pPr>
            <a:r>
              <a:rPr lang="en-US" sz="2400" i="1" dirty="0" smtClean="0"/>
              <a:t>Those who create and issue money and credit direct the policies of government and hold in the hollow of their hands the destiny of the people. </a:t>
            </a:r>
            <a:r>
              <a:rPr lang="en-US" sz="1800" dirty="0" smtClean="0"/>
              <a:t>	- Sir Reginald McKenna, former President of the Midland Bank of England</a:t>
            </a:r>
          </a:p>
        </p:txBody>
      </p:sp>
      <p:sp>
        <p:nvSpPr>
          <p:cNvPr id="8198" name="Slide Number Placeholder 6"/>
          <p:cNvSpPr>
            <a:spLocks noGrp="1"/>
          </p:cNvSpPr>
          <p:nvPr>
            <p:ph type="sldNum" sz="quarter" idx="12"/>
          </p:nvPr>
        </p:nvSpPr>
        <p:spPr>
          <a:noFill/>
        </p:spPr>
        <p:txBody>
          <a:bodyPr/>
          <a:lstStyle/>
          <a:p>
            <a:fld id="{0C5D7911-B9BD-43C6-A17B-98DD9F696790}" type="slidenum">
              <a:rPr lang="en-US" smtClean="0"/>
              <a:pPr/>
              <a:t>10</a:t>
            </a:fld>
            <a:endParaRPr lang="en-US" smtClean="0"/>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9462">
                                            <p:txEl>
                                              <p:pRg st="0" end="0"/>
                                            </p:txEl>
                                          </p:spTgt>
                                        </p:tgtEl>
                                        <p:attrNameLst>
                                          <p:attrName>style.visibility</p:attrName>
                                        </p:attrNameLst>
                                      </p:cBhvr>
                                      <p:to>
                                        <p:strVal val="visible"/>
                                      </p:to>
                                    </p:set>
                                    <p:animEffect transition="in" filter="wipe(up)">
                                      <p:cBhvr>
                                        <p:cTn id="7" dur="500"/>
                                        <p:tgtEl>
                                          <p:spTgt spid="194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462">
                                            <p:txEl>
                                              <p:pRg st="2" end="2"/>
                                            </p:txEl>
                                          </p:spTgt>
                                        </p:tgtEl>
                                        <p:attrNameLst>
                                          <p:attrName>style.visibility</p:attrName>
                                        </p:attrNameLst>
                                      </p:cBhvr>
                                      <p:to>
                                        <p:strVal val="visible"/>
                                      </p:to>
                                    </p:set>
                                    <p:animEffect transition="in" filter="wipe(up)">
                                      <p:cBhvr>
                                        <p:cTn id="12" dur="500"/>
                                        <p:tgtEl>
                                          <p:spTgt spid="19462">
                                            <p:txEl>
                                              <p:pRg st="2" end="2"/>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9462">
                                            <p:txEl>
                                              <p:pRg st="3" end="3"/>
                                            </p:txEl>
                                          </p:spTgt>
                                        </p:tgtEl>
                                        <p:attrNameLst>
                                          <p:attrName>style.visibility</p:attrName>
                                        </p:attrNameLst>
                                      </p:cBhvr>
                                      <p:to>
                                        <p:strVal val="visible"/>
                                      </p:to>
                                    </p:set>
                                    <p:animEffect transition="in" filter="wipe(up)">
                                      <p:cBhvr>
                                        <p:cTn id="15" dur="500"/>
                                        <p:tgtEl>
                                          <p:spTgt spid="19462">
                                            <p:txEl>
                                              <p:pRg st="3" end="3"/>
                                            </p:txEl>
                                          </p:spTgt>
                                        </p:tgtEl>
                                      </p:cBhvr>
                                    </p:animEffect>
                                  </p:childTnLst>
                                </p:cTn>
                              </p:par>
                            </p:childTnLst>
                          </p:cTn>
                        </p:par>
                        <p:par>
                          <p:cTn id="16" fill="hold">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19462">
                                            <p:txEl>
                                              <p:pRg st="4" end="4"/>
                                            </p:txEl>
                                          </p:spTgt>
                                        </p:tgtEl>
                                        <p:attrNameLst>
                                          <p:attrName>style.visibility</p:attrName>
                                        </p:attrNameLst>
                                      </p:cBhvr>
                                      <p:to>
                                        <p:strVal val="visible"/>
                                      </p:to>
                                    </p:set>
                                    <p:animEffect transition="in" filter="wipe(up)">
                                      <p:cBhvr>
                                        <p:cTn id="19" dur="500"/>
                                        <p:tgtEl>
                                          <p:spTgt spid="1946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Date Placeholder 3"/>
          <p:cNvSpPr>
            <a:spLocks noGrp="1"/>
          </p:cNvSpPr>
          <p:nvPr>
            <p:ph type="dt" sz="quarter" idx="10"/>
          </p:nvPr>
        </p:nvSpPr>
        <p:spPr>
          <a:noFill/>
        </p:spPr>
        <p:txBody>
          <a:bodyPr/>
          <a:lstStyle/>
          <a:p>
            <a:fld id="{82FDAF9E-03BB-479D-9943-2D7048AA7C8F}" type="datetime1">
              <a:rPr lang="en-US"/>
              <a:pPr/>
              <a:t>11/13/2009</a:t>
            </a:fld>
            <a:endParaRPr lang="en-US"/>
          </a:p>
        </p:txBody>
      </p:sp>
      <p:sp>
        <p:nvSpPr>
          <p:cNvPr id="12291" name="Footer Placeholder 4"/>
          <p:cNvSpPr>
            <a:spLocks noGrp="1"/>
          </p:cNvSpPr>
          <p:nvPr>
            <p:ph type="ftr" sz="quarter" idx="11"/>
          </p:nvPr>
        </p:nvSpPr>
        <p:spPr>
          <a:noFill/>
        </p:spPr>
        <p:txBody>
          <a:bodyPr/>
          <a:lstStyle/>
          <a:p>
            <a:r>
              <a:rPr lang="en-US" smtClean="0"/>
              <a:t>Prepared by Thomas H. Greco, Jr.</a:t>
            </a:r>
          </a:p>
        </p:txBody>
      </p:sp>
      <p:sp>
        <p:nvSpPr>
          <p:cNvPr id="12292" name="Rectangle 2"/>
          <p:cNvSpPr>
            <a:spLocks noGrp="1" noChangeArrowheads="1"/>
          </p:cNvSpPr>
          <p:nvPr>
            <p:ph type="title"/>
          </p:nvPr>
        </p:nvSpPr>
        <p:spPr>
          <a:xfrm>
            <a:off x="228600" y="228600"/>
            <a:ext cx="8305800" cy="1143000"/>
          </a:xfrm>
        </p:spPr>
        <p:txBody>
          <a:bodyPr/>
          <a:lstStyle/>
          <a:p>
            <a:pPr eaLnBrk="1" hangingPunct="1"/>
            <a:r>
              <a:rPr lang="en-US" sz="3400" dirty="0" smtClean="0">
                <a:solidFill>
                  <a:srgbClr val="0000CC"/>
                </a:solidFill>
              </a:rPr>
              <a:t>Growth of </a:t>
            </a:r>
            <a:r>
              <a:rPr lang="en-US" sz="3400" b="1" dirty="0" smtClean="0">
                <a:solidFill>
                  <a:srgbClr val="0000CC"/>
                </a:solidFill>
              </a:rPr>
              <a:t>One Dollar </a:t>
            </a:r>
            <a:r>
              <a:rPr lang="en-US" sz="3400" dirty="0" smtClean="0">
                <a:solidFill>
                  <a:srgbClr val="0000CC"/>
                </a:solidFill>
              </a:rPr>
              <a:t>at Compound Interest</a:t>
            </a:r>
          </a:p>
        </p:txBody>
      </p:sp>
      <p:graphicFrame>
        <p:nvGraphicFramePr>
          <p:cNvPr id="186371" name="Group 3"/>
          <p:cNvGraphicFramePr>
            <a:graphicFrameLocks noGrp="1"/>
          </p:cNvGraphicFramePr>
          <p:nvPr>
            <p:ph type="tbl" idx="1"/>
          </p:nvPr>
        </p:nvGraphicFramePr>
        <p:xfrm>
          <a:off x="228600" y="1600200"/>
          <a:ext cx="8763000" cy="4191001"/>
        </p:xfrm>
        <a:graphic>
          <a:graphicData uri="http://schemas.openxmlformats.org/drawingml/2006/table">
            <a:tbl>
              <a:tblPr/>
              <a:tblGrid>
                <a:gridCol w="2921000"/>
                <a:gridCol w="2921000"/>
                <a:gridCol w="2921000"/>
              </a:tblGrid>
              <a:tr h="101758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US" sz="2600" b="0" i="0" u="none" strike="noStrike" cap="none" normalizeH="0" baseline="0" dirty="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600" b="0" i="0" u="none" strike="noStrike" cap="none" normalizeH="0" baseline="0" dirty="0" smtClean="0">
                          <a:ln>
                            <a:noFill/>
                          </a:ln>
                          <a:solidFill>
                            <a:schemeClr val="tx1"/>
                          </a:solidFill>
                          <a:effectLst/>
                          <a:latin typeface="Verdana"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600" b="0" i="0" u="none" strike="noStrike" cap="none" normalizeH="0" baseline="0" dirty="0" smtClean="0">
                          <a:ln>
                            <a:noFill/>
                          </a:ln>
                          <a:solidFill>
                            <a:schemeClr val="tx1"/>
                          </a:solidFill>
                          <a:effectLst/>
                          <a:latin typeface="Verdana" pitchFamily="34" charset="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88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600" b="0" i="0" u="none" strike="noStrike" cap="none" normalizeH="0" baseline="0" dirty="0" smtClean="0">
                          <a:ln>
                            <a:noFill/>
                          </a:ln>
                          <a:solidFill>
                            <a:schemeClr val="tx1"/>
                          </a:solidFill>
                          <a:effectLst/>
                          <a:latin typeface="Verdana" pitchFamily="34" charset="0"/>
                        </a:rPr>
                        <a:t>50 years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600" b="0" i="0" u="none" strike="noStrike" cap="none" normalizeH="0" baseline="0" dirty="0" smtClean="0">
                          <a:ln>
                            <a:noFill/>
                          </a:ln>
                          <a:solidFill>
                            <a:schemeClr val="tx1"/>
                          </a:solidFill>
                          <a:effectLst/>
                          <a:latin typeface="Verdana" pitchFamily="34" charset="0"/>
                        </a:rPr>
                        <a:t>$18.42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600" b="0" i="0" u="none" strike="noStrike" cap="none" normalizeH="0" baseline="0" dirty="0" smtClean="0">
                          <a:ln>
                            <a:noFill/>
                          </a:ln>
                          <a:solidFill>
                            <a:schemeClr val="tx1"/>
                          </a:solidFill>
                          <a:effectLst/>
                          <a:latin typeface="Verdana" pitchFamily="34" charset="0"/>
                        </a:rPr>
                        <a:t>$117.39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727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600" b="0" i="0" u="none" strike="noStrike" cap="none" normalizeH="0" baseline="0" dirty="0" smtClean="0">
                          <a:ln>
                            <a:noFill/>
                          </a:ln>
                          <a:solidFill>
                            <a:schemeClr val="tx1"/>
                          </a:solidFill>
                          <a:effectLst/>
                          <a:latin typeface="Verdana" pitchFamily="34" charset="0"/>
                        </a:rPr>
                        <a:t>100 years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600" b="0" i="0" u="none" strike="noStrike" cap="none" normalizeH="0" baseline="0" dirty="0" smtClean="0">
                          <a:ln>
                            <a:noFill/>
                          </a:ln>
                          <a:solidFill>
                            <a:schemeClr val="tx1"/>
                          </a:solidFill>
                          <a:effectLst/>
                          <a:latin typeface="Verdana" pitchFamily="34" charset="0"/>
                        </a:rPr>
                        <a:t>$339.30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600" b="0" i="0" u="none" strike="noStrike" cap="none" normalizeH="0" baseline="0" dirty="0" smtClean="0">
                          <a:ln>
                            <a:noFill/>
                          </a:ln>
                          <a:solidFill>
                            <a:schemeClr val="tx1"/>
                          </a:solidFill>
                          <a:effectLst/>
                          <a:latin typeface="Verdana" pitchFamily="34" charset="0"/>
                        </a:rPr>
                        <a:t>$13,780.65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727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600" b="0" i="0" u="none" strike="noStrike" cap="none" normalizeH="0" baseline="0" dirty="0" smtClean="0">
                          <a:ln>
                            <a:noFill/>
                          </a:ln>
                          <a:solidFill>
                            <a:schemeClr val="tx1"/>
                          </a:solidFill>
                          <a:effectLst/>
                          <a:latin typeface="Verdana" pitchFamily="34" charset="0"/>
                        </a:rPr>
                        <a:t>200 years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600" b="0" i="0" u="none" strike="noStrike" cap="none" normalizeH="0" baseline="0" dirty="0" smtClean="0">
                          <a:ln>
                            <a:noFill/>
                          </a:ln>
                          <a:solidFill>
                            <a:schemeClr val="tx1"/>
                          </a:solidFill>
                          <a:effectLst/>
                          <a:latin typeface="Verdana" pitchFamily="34" charset="0"/>
                        </a:rPr>
                        <a:t>$115,124.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600" b="0" i="0" u="none" strike="noStrike" cap="none" normalizeH="0" baseline="0" dirty="0" smtClean="0">
                          <a:ln>
                            <a:noFill/>
                          </a:ln>
                          <a:solidFill>
                            <a:schemeClr val="tx1"/>
                          </a:solidFill>
                          <a:effectLst/>
                          <a:latin typeface="Verdana" pitchFamily="34" charset="0"/>
                        </a:rPr>
                        <a:t>$189,906,200.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315" name="Slide Number Placeholder 6"/>
          <p:cNvSpPr>
            <a:spLocks noGrp="1"/>
          </p:cNvSpPr>
          <p:nvPr>
            <p:ph type="sldNum" sz="quarter" idx="12"/>
          </p:nvPr>
        </p:nvSpPr>
        <p:spPr>
          <a:noFill/>
        </p:spPr>
        <p:txBody>
          <a:bodyPr/>
          <a:lstStyle/>
          <a:p>
            <a:fld id="{975A0D7B-B640-4A3C-AE84-C1590C24501C}" type="slidenum">
              <a:rPr lang="en-US" smtClean="0"/>
              <a:pPr/>
              <a:t>11</a:t>
            </a:fld>
            <a:endParaRPr lang="en-US" smtClean="0"/>
          </a:p>
        </p:txBody>
      </p:sp>
    </p:spTree>
  </p:cSld>
  <p:clrMapOvr>
    <a:masterClrMapping/>
  </p:clrMapOvr>
  <p:transition spd="med">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ate Placeholder 1"/>
          <p:cNvSpPr>
            <a:spLocks noGrp="1"/>
          </p:cNvSpPr>
          <p:nvPr>
            <p:ph type="dt" sz="quarter" idx="10"/>
          </p:nvPr>
        </p:nvSpPr>
        <p:spPr>
          <a:noFill/>
        </p:spPr>
        <p:txBody>
          <a:bodyPr/>
          <a:lstStyle/>
          <a:p>
            <a:fld id="{648DBBFD-C537-4167-BF8E-40AC4E96BBA5}" type="datetime1">
              <a:rPr lang="en-US"/>
              <a:pPr/>
              <a:t>11/13/2009</a:t>
            </a:fld>
            <a:endParaRPr lang="en-US"/>
          </a:p>
        </p:txBody>
      </p:sp>
      <p:sp>
        <p:nvSpPr>
          <p:cNvPr id="11267" name="Footer Placeholder 2"/>
          <p:cNvSpPr>
            <a:spLocks noGrp="1"/>
          </p:cNvSpPr>
          <p:nvPr>
            <p:ph type="ftr" sz="quarter" idx="11"/>
          </p:nvPr>
        </p:nvSpPr>
        <p:spPr>
          <a:noFill/>
        </p:spPr>
        <p:txBody>
          <a:bodyPr/>
          <a:lstStyle/>
          <a:p>
            <a:r>
              <a:rPr lang="en-US" smtClean="0"/>
              <a:t>Prepared by Thomas H. Greco, Jr.</a:t>
            </a:r>
          </a:p>
        </p:txBody>
      </p:sp>
      <p:pic>
        <p:nvPicPr>
          <p:cNvPr id="11268" name="Picture 2" descr="6-1"/>
          <p:cNvPicPr>
            <a:picLocks noChangeAspect="1" noChangeArrowheads="1"/>
          </p:cNvPicPr>
          <p:nvPr/>
        </p:nvPicPr>
        <p:blipFill>
          <a:blip r:embed="rId3" cstate="print">
            <a:duotone>
              <a:prstClr val="black"/>
              <a:srgbClr val="F5E4CF">
                <a:tint val="45000"/>
                <a:satMod val="400000"/>
              </a:srgbClr>
            </a:duotone>
          </a:blip>
          <a:srcRect/>
          <a:stretch>
            <a:fillRect/>
          </a:stretch>
        </p:blipFill>
        <p:spPr bwMode="auto">
          <a:xfrm>
            <a:off x="602313" y="152400"/>
            <a:ext cx="8465487" cy="6096000"/>
          </a:xfrm>
          <a:prstGeom prst="rect">
            <a:avLst/>
          </a:prstGeom>
          <a:noFill/>
          <a:ln w="28575">
            <a:solidFill>
              <a:srgbClr val="002060"/>
            </a:solidFill>
            <a:miter lim="800000"/>
            <a:headEnd/>
            <a:tailEnd/>
          </a:ln>
        </p:spPr>
      </p:pic>
      <p:sp>
        <p:nvSpPr>
          <p:cNvPr id="11269" name="Slide Number Placeholder 5"/>
          <p:cNvSpPr>
            <a:spLocks noGrp="1"/>
          </p:cNvSpPr>
          <p:nvPr>
            <p:ph type="sldNum" sz="quarter" idx="12"/>
          </p:nvPr>
        </p:nvSpPr>
        <p:spPr>
          <a:noFill/>
        </p:spPr>
        <p:txBody>
          <a:bodyPr/>
          <a:lstStyle/>
          <a:p>
            <a:fld id="{F50A11CA-0137-4579-ADC2-C50FD173A5BD}" type="slidenum">
              <a:rPr lang="en-US" smtClean="0"/>
              <a:pPr/>
              <a:t>12</a:t>
            </a:fld>
            <a:endParaRPr lang="en-US" smtClean="0"/>
          </a:p>
        </p:txBody>
      </p:sp>
    </p:spTree>
  </p:cSld>
  <p:clrMapOvr>
    <a:masterClrMapping/>
  </p:clrMapOvr>
  <p:transition spd="med">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6-2"/>
          <p:cNvPicPr>
            <a:picLocks noChangeAspect="1" noChangeArrowheads="1"/>
          </p:cNvPicPr>
          <p:nvPr/>
        </p:nvPicPr>
        <p:blipFill>
          <a:blip r:embed="rId3" cstate="print">
            <a:duotone>
              <a:prstClr val="black"/>
              <a:srgbClr val="F5E4CF">
                <a:tint val="45000"/>
                <a:satMod val="400000"/>
              </a:srgbClr>
            </a:duotone>
          </a:blip>
          <a:srcRect/>
          <a:stretch>
            <a:fillRect/>
          </a:stretch>
        </p:blipFill>
        <p:spPr bwMode="auto">
          <a:xfrm>
            <a:off x="1371600" y="36005"/>
            <a:ext cx="7620000" cy="6517195"/>
          </a:xfrm>
          <a:prstGeom prst="rect">
            <a:avLst/>
          </a:prstGeom>
          <a:ln>
            <a:noFill/>
          </a:ln>
          <a:effectLst>
            <a:outerShdw blurRad="292100" dist="139700" dir="2700000" algn="tl" rotWithShape="0">
              <a:srgbClr val="333333">
                <a:alpha val="65000"/>
              </a:srgbClr>
            </a:outerShdw>
          </a:effectLst>
        </p:spPr>
      </p:pic>
      <p:sp>
        <p:nvSpPr>
          <p:cNvPr id="24580" name="Slide Number Placeholder 3"/>
          <p:cNvSpPr>
            <a:spLocks noGrp="1"/>
          </p:cNvSpPr>
          <p:nvPr>
            <p:ph type="sldNum" sz="quarter" idx="12"/>
          </p:nvPr>
        </p:nvSpPr>
        <p:spPr>
          <a:noFill/>
        </p:spPr>
        <p:txBody>
          <a:bodyPr/>
          <a:lstStyle/>
          <a:p>
            <a:fld id="{26839382-A764-4251-BE86-E0D6A4975B60}" type="slidenum">
              <a:rPr lang="en-US" smtClean="0"/>
              <a:pPr/>
              <a:t>13</a:t>
            </a:fld>
            <a:endParaRPr lang="en-US" smtClean="0"/>
          </a:p>
        </p:txBody>
      </p:sp>
    </p:spTree>
  </p:cSld>
  <p:clrMapOvr>
    <a:masterClrMapping/>
  </p:clrMapOvr>
  <p:transition spd="med">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Content Placeholder 6" descr="national-debt.gif"/>
          <p:cNvPicPr>
            <a:picLocks noGrp="1" noChangeAspect="1"/>
          </p:cNvPicPr>
          <p:nvPr>
            <p:ph idx="1"/>
          </p:nvPr>
        </p:nvPicPr>
        <p:blipFill>
          <a:blip r:embed="rId3" cstate="print">
            <a:duotone>
              <a:prstClr val="black"/>
              <a:srgbClr val="F5E4CF">
                <a:tint val="45000"/>
                <a:satMod val="400000"/>
              </a:srgbClr>
            </a:duotone>
          </a:blip>
          <a:srcRect/>
          <a:stretch>
            <a:fillRect/>
          </a:stretch>
        </p:blipFill>
        <p:spPr>
          <a:xfrm>
            <a:off x="2514600" y="41767"/>
            <a:ext cx="6477000" cy="6435233"/>
          </a:xfrm>
        </p:spPr>
      </p:pic>
      <p:sp>
        <p:nvSpPr>
          <p:cNvPr id="14339" name="Slide Number Placeholder 4"/>
          <p:cNvSpPr>
            <a:spLocks noGrp="1"/>
          </p:cNvSpPr>
          <p:nvPr>
            <p:ph type="sldNum" sz="quarter" idx="12"/>
          </p:nvPr>
        </p:nvSpPr>
        <p:spPr>
          <a:noFill/>
        </p:spPr>
        <p:txBody>
          <a:bodyPr/>
          <a:lstStyle/>
          <a:p>
            <a:fld id="{0DE6A3BA-F80C-47BD-8A4A-6A2E3FA1F975}" type="slidenum">
              <a:rPr lang="en-US" smtClean="0"/>
              <a:pPr/>
              <a:t>14</a:t>
            </a:fld>
            <a:endParaRPr lang="en-US" smtClean="0"/>
          </a:p>
        </p:txBody>
      </p:sp>
      <p:sp>
        <p:nvSpPr>
          <p:cNvPr id="7172" name="TextBox 7"/>
          <p:cNvSpPr txBox="1">
            <a:spLocks noChangeArrowheads="1"/>
          </p:cNvSpPr>
          <p:nvPr/>
        </p:nvSpPr>
        <p:spPr bwMode="auto">
          <a:xfrm>
            <a:off x="0" y="698718"/>
            <a:ext cx="2590800" cy="1815882"/>
          </a:xfrm>
          <a:prstGeom prst="rect">
            <a:avLst/>
          </a:prstGeom>
          <a:noFill/>
          <a:ln w="9525">
            <a:noFill/>
            <a:miter lim="800000"/>
            <a:headEnd/>
            <a:tailEnd/>
          </a:ln>
        </p:spPr>
        <p:txBody>
          <a:bodyPr wrap="square">
            <a:spAutoFit/>
          </a:bodyPr>
          <a:lstStyle/>
          <a:p>
            <a:pPr eaLnBrk="0" hangingPunct="0">
              <a:defRPr/>
            </a:pPr>
            <a:r>
              <a:rPr lang="en-US" sz="2800" dirty="0">
                <a:solidFill>
                  <a:srgbClr val="0070C0"/>
                </a:solidFill>
                <a:effectLst>
                  <a:outerShdw blurRad="50800" dist="38100" dir="2700000" algn="tl" rotWithShape="0">
                    <a:prstClr val="black">
                      <a:alpha val="40000"/>
                    </a:prstClr>
                  </a:outerShdw>
                </a:effectLst>
              </a:rPr>
              <a:t>United States National Government Debt</a:t>
            </a:r>
          </a:p>
        </p:txBody>
      </p:sp>
      <p:sp>
        <p:nvSpPr>
          <p:cNvPr id="14341" name="TextBox 5"/>
          <p:cNvSpPr txBox="1">
            <a:spLocks noChangeArrowheads="1"/>
          </p:cNvSpPr>
          <p:nvPr/>
        </p:nvSpPr>
        <p:spPr bwMode="auto">
          <a:xfrm>
            <a:off x="3810000" y="423862"/>
            <a:ext cx="3581400" cy="1938338"/>
          </a:xfrm>
          <a:prstGeom prst="rect">
            <a:avLst/>
          </a:prstGeom>
          <a:noFill/>
          <a:ln w="9525">
            <a:noFill/>
            <a:miter lim="800000"/>
            <a:headEnd/>
            <a:tailEnd/>
          </a:ln>
        </p:spPr>
        <p:txBody>
          <a:bodyPr>
            <a:spAutoFit/>
          </a:bodyPr>
          <a:lstStyle/>
          <a:p>
            <a:pPr eaLnBrk="0" hangingPunct="0"/>
            <a:r>
              <a:rPr lang="en-US" sz="2400" b="1" dirty="0">
                <a:solidFill>
                  <a:srgbClr val="C00000"/>
                </a:solidFill>
              </a:rPr>
              <a:t>$11.67 trillion</a:t>
            </a:r>
          </a:p>
          <a:p>
            <a:pPr eaLnBrk="0" hangingPunct="0"/>
            <a:r>
              <a:rPr lang="en-US" sz="2400" b="1" dirty="0">
                <a:solidFill>
                  <a:srgbClr val="C00000"/>
                </a:solidFill>
              </a:rPr>
              <a:t> as of October 2009</a:t>
            </a:r>
          </a:p>
          <a:p>
            <a:pPr eaLnBrk="0" hangingPunct="0"/>
            <a:endParaRPr lang="en-US" sz="2400" b="1" dirty="0">
              <a:solidFill>
                <a:srgbClr val="C00000"/>
              </a:solidFill>
            </a:endParaRPr>
          </a:p>
          <a:p>
            <a:pPr eaLnBrk="0" hangingPunct="0"/>
            <a:r>
              <a:rPr lang="en-US" sz="2400" b="1" dirty="0">
                <a:solidFill>
                  <a:srgbClr val="C00000"/>
                </a:solidFill>
              </a:rPr>
              <a:t>$47 trillion, including guarantees</a:t>
            </a:r>
          </a:p>
        </p:txBody>
      </p:sp>
    </p:spTree>
  </p:cSld>
  <p:clrMapOvr>
    <a:masterClrMapping/>
  </p:clrMapOvr>
  <p:transition spd="med">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Oval 2"/>
          <p:cNvSpPr>
            <a:spLocks noChangeArrowheads="1"/>
          </p:cNvSpPr>
          <p:nvPr/>
        </p:nvSpPr>
        <p:spPr bwMode="auto">
          <a:xfrm>
            <a:off x="1905000" y="304800"/>
            <a:ext cx="5334000" cy="1905000"/>
          </a:xfrm>
          <a:prstGeom prst="ellipse">
            <a:avLst/>
          </a:prstGeom>
          <a:solidFill>
            <a:srgbClr val="FFFF99"/>
          </a:solidFill>
          <a:ln w="38100">
            <a:solidFill>
              <a:srgbClr val="99FF99"/>
            </a:solidFill>
            <a:round/>
            <a:headEnd/>
            <a:tailEnd/>
          </a:ln>
        </p:spPr>
        <p:txBody>
          <a:bodyPr wrap="none" anchor="ctr"/>
          <a:lstStyle/>
          <a:p>
            <a:pPr eaLnBrk="0" hangingPunct="0"/>
            <a:endParaRPr lang="en-US"/>
          </a:p>
        </p:txBody>
      </p:sp>
      <p:sp>
        <p:nvSpPr>
          <p:cNvPr id="26627" name="Text Box 3"/>
          <p:cNvSpPr txBox="1">
            <a:spLocks noChangeArrowheads="1"/>
          </p:cNvSpPr>
          <p:nvPr/>
        </p:nvSpPr>
        <p:spPr bwMode="auto">
          <a:xfrm>
            <a:off x="2819400" y="762000"/>
            <a:ext cx="3505200" cy="946150"/>
          </a:xfrm>
          <a:prstGeom prst="rect">
            <a:avLst/>
          </a:prstGeom>
          <a:noFill/>
          <a:ln w="9525">
            <a:noFill/>
            <a:miter lim="800000"/>
            <a:headEnd/>
            <a:tailEnd/>
          </a:ln>
        </p:spPr>
        <p:txBody>
          <a:bodyPr>
            <a:spAutoFit/>
          </a:bodyPr>
          <a:lstStyle/>
          <a:p>
            <a:pPr algn="ctr">
              <a:spcBef>
                <a:spcPct val="50000"/>
              </a:spcBef>
            </a:pPr>
            <a:r>
              <a:rPr lang="en-US" sz="2800">
                <a:solidFill>
                  <a:srgbClr val="663300"/>
                </a:solidFill>
                <a:latin typeface="Arial Black" pitchFamily="34" charset="0"/>
              </a:rPr>
              <a:t>The Credit Commons</a:t>
            </a:r>
          </a:p>
        </p:txBody>
      </p:sp>
      <p:sp>
        <p:nvSpPr>
          <p:cNvPr id="26628" name="Line 4"/>
          <p:cNvSpPr>
            <a:spLocks noChangeShapeType="1"/>
          </p:cNvSpPr>
          <p:nvPr/>
        </p:nvSpPr>
        <p:spPr bwMode="auto">
          <a:xfrm>
            <a:off x="1143000" y="685800"/>
            <a:ext cx="838200" cy="304800"/>
          </a:xfrm>
          <a:prstGeom prst="line">
            <a:avLst/>
          </a:prstGeom>
          <a:noFill/>
          <a:ln w="76200">
            <a:solidFill>
              <a:schemeClr val="tx1"/>
            </a:solidFill>
            <a:round/>
            <a:headEnd/>
            <a:tailEnd type="triangle" w="med" len="med"/>
          </a:ln>
        </p:spPr>
        <p:txBody>
          <a:bodyPr/>
          <a:lstStyle/>
          <a:p>
            <a:endParaRPr lang="en-US"/>
          </a:p>
        </p:txBody>
      </p:sp>
      <p:sp>
        <p:nvSpPr>
          <p:cNvPr id="26629" name="Line 5"/>
          <p:cNvSpPr>
            <a:spLocks noChangeShapeType="1"/>
          </p:cNvSpPr>
          <p:nvPr/>
        </p:nvSpPr>
        <p:spPr bwMode="auto">
          <a:xfrm rot="5400000">
            <a:off x="7315200" y="457200"/>
            <a:ext cx="381000" cy="685800"/>
          </a:xfrm>
          <a:prstGeom prst="line">
            <a:avLst/>
          </a:prstGeom>
          <a:noFill/>
          <a:ln w="76200">
            <a:solidFill>
              <a:schemeClr val="tx1"/>
            </a:solidFill>
            <a:round/>
            <a:headEnd/>
            <a:tailEnd type="triangle" w="med" len="med"/>
          </a:ln>
        </p:spPr>
        <p:txBody>
          <a:bodyPr/>
          <a:lstStyle/>
          <a:p>
            <a:endParaRPr lang="en-US"/>
          </a:p>
        </p:txBody>
      </p:sp>
      <p:sp>
        <p:nvSpPr>
          <p:cNvPr id="22534" name="Line 6"/>
          <p:cNvSpPr>
            <a:spLocks noChangeShapeType="1"/>
          </p:cNvSpPr>
          <p:nvPr/>
        </p:nvSpPr>
        <p:spPr bwMode="auto">
          <a:xfrm rot="5400000">
            <a:off x="3048000" y="3657600"/>
            <a:ext cx="609600" cy="914400"/>
          </a:xfrm>
          <a:prstGeom prst="line">
            <a:avLst/>
          </a:prstGeom>
          <a:noFill/>
          <a:ln w="76200">
            <a:solidFill>
              <a:srgbClr val="990033"/>
            </a:solidFill>
            <a:round/>
            <a:headEnd/>
            <a:tailEnd type="triangle" w="med" len="med"/>
          </a:ln>
        </p:spPr>
        <p:txBody>
          <a:bodyPr/>
          <a:lstStyle/>
          <a:p>
            <a:endParaRPr lang="en-US"/>
          </a:p>
        </p:txBody>
      </p:sp>
      <p:sp>
        <p:nvSpPr>
          <p:cNvPr id="26631" name="Line 7"/>
          <p:cNvSpPr>
            <a:spLocks noChangeShapeType="1"/>
          </p:cNvSpPr>
          <p:nvPr/>
        </p:nvSpPr>
        <p:spPr bwMode="auto">
          <a:xfrm>
            <a:off x="3886200" y="2209800"/>
            <a:ext cx="533400" cy="762000"/>
          </a:xfrm>
          <a:prstGeom prst="line">
            <a:avLst/>
          </a:prstGeom>
          <a:noFill/>
          <a:ln w="76200">
            <a:solidFill>
              <a:schemeClr val="tx1"/>
            </a:solidFill>
            <a:round/>
            <a:headEnd/>
            <a:tailEnd type="triangle" w="med" len="med"/>
          </a:ln>
        </p:spPr>
        <p:txBody>
          <a:bodyPr/>
          <a:lstStyle/>
          <a:p>
            <a:endParaRPr lang="en-US"/>
          </a:p>
        </p:txBody>
      </p:sp>
      <p:grpSp>
        <p:nvGrpSpPr>
          <p:cNvPr id="2" name="Group 9"/>
          <p:cNvGrpSpPr>
            <a:grpSpLocks/>
          </p:cNvGrpSpPr>
          <p:nvPr/>
        </p:nvGrpSpPr>
        <p:grpSpPr bwMode="auto">
          <a:xfrm>
            <a:off x="381000" y="228600"/>
            <a:ext cx="533400" cy="1143000"/>
            <a:chOff x="3504" y="672"/>
            <a:chExt cx="336" cy="720"/>
          </a:xfrm>
        </p:grpSpPr>
        <p:sp>
          <p:nvSpPr>
            <p:cNvPr id="26680" name="Oval 10"/>
            <p:cNvSpPr>
              <a:spLocks noChangeArrowheads="1"/>
            </p:cNvSpPr>
            <p:nvPr/>
          </p:nvSpPr>
          <p:spPr bwMode="auto">
            <a:xfrm>
              <a:off x="3648" y="672"/>
              <a:ext cx="144" cy="192"/>
            </a:xfrm>
            <a:prstGeom prst="ellipse">
              <a:avLst/>
            </a:prstGeom>
            <a:solidFill>
              <a:schemeClr val="accent1"/>
            </a:solidFill>
            <a:ln w="9525">
              <a:solidFill>
                <a:schemeClr val="tx1"/>
              </a:solidFill>
              <a:round/>
              <a:headEnd/>
              <a:tailEnd/>
            </a:ln>
          </p:spPr>
          <p:txBody>
            <a:bodyPr wrap="none" anchor="ctr"/>
            <a:lstStyle/>
            <a:p>
              <a:pPr eaLnBrk="0" hangingPunct="0"/>
              <a:endParaRPr lang="en-US"/>
            </a:p>
          </p:txBody>
        </p:sp>
        <p:sp>
          <p:nvSpPr>
            <p:cNvPr id="26681" name="Line 11"/>
            <p:cNvSpPr>
              <a:spLocks noChangeShapeType="1"/>
            </p:cNvSpPr>
            <p:nvPr/>
          </p:nvSpPr>
          <p:spPr bwMode="auto">
            <a:xfrm>
              <a:off x="3696" y="1152"/>
              <a:ext cx="144" cy="240"/>
            </a:xfrm>
            <a:prstGeom prst="line">
              <a:avLst/>
            </a:prstGeom>
            <a:noFill/>
            <a:ln w="57150">
              <a:solidFill>
                <a:schemeClr val="tx1"/>
              </a:solidFill>
              <a:round/>
              <a:headEnd/>
              <a:tailEnd/>
            </a:ln>
          </p:spPr>
          <p:txBody>
            <a:bodyPr/>
            <a:lstStyle/>
            <a:p>
              <a:endParaRPr lang="en-US"/>
            </a:p>
          </p:txBody>
        </p:sp>
        <p:sp>
          <p:nvSpPr>
            <p:cNvPr id="26682" name="Line 12"/>
            <p:cNvSpPr>
              <a:spLocks noChangeShapeType="1"/>
            </p:cNvSpPr>
            <p:nvPr/>
          </p:nvSpPr>
          <p:spPr bwMode="auto">
            <a:xfrm>
              <a:off x="3696" y="960"/>
              <a:ext cx="144" cy="192"/>
            </a:xfrm>
            <a:prstGeom prst="line">
              <a:avLst/>
            </a:prstGeom>
            <a:noFill/>
            <a:ln w="57150">
              <a:solidFill>
                <a:schemeClr val="tx1"/>
              </a:solidFill>
              <a:round/>
              <a:headEnd/>
              <a:tailEnd/>
            </a:ln>
          </p:spPr>
          <p:txBody>
            <a:bodyPr/>
            <a:lstStyle/>
            <a:p>
              <a:endParaRPr lang="en-US"/>
            </a:p>
          </p:txBody>
        </p:sp>
        <p:sp>
          <p:nvSpPr>
            <p:cNvPr id="26683" name="Line 13"/>
            <p:cNvSpPr>
              <a:spLocks noChangeShapeType="1"/>
            </p:cNvSpPr>
            <p:nvPr/>
          </p:nvSpPr>
          <p:spPr bwMode="auto">
            <a:xfrm flipH="1">
              <a:off x="3504" y="960"/>
              <a:ext cx="192" cy="144"/>
            </a:xfrm>
            <a:prstGeom prst="line">
              <a:avLst/>
            </a:prstGeom>
            <a:noFill/>
            <a:ln w="57150">
              <a:solidFill>
                <a:schemeClr val="tx1"/>
              </a:solidFill>
              <a:round/>
              <a:headEnd/>
              <a:tailEnd/>
            </a:ln>
          </p:spPr>
          <p:txBody>
            <a:bodyPr/>
            <a:lstStyle/>
            <a:p>
              <a:endParaRPr lang="en-US"/>
            </a:p>
          </p:txBody>
        </p:sp>
        <p:sp>
          <p:nvSpPr>
            <p:cNvPr id="26684" name="Line 14"/>
            <p:cNvSpPr>
              <a:spLocks noChangeShapeType="1"/>
            </p:cNvSpPr>
            <p:nvPr/>
          </p:nvSpPr>
          <p:spPr bwMode="auto">
            <a:xfrm>
              <a:off x="3696" y="864"/>
              <a:ext cx="0" cy="288"/>
            </a:xfrm>
            <a:prstGeom prst="line">
              <a:avLst/>
            </a:prstGeom>
            <a:noFill/>
            <a:ln w="57150">
              <a:solidFill>
                <a:schemeClr val="tx1"/>
              </a:solidFill>
              <a:round/>
              <a:headEnd/>
              <a:tailEnd/>
            </a:ln>
          </p:spPr>
          <p:txBody>
            <a:bodyPr/>
            <a:lstStyle/>
            <a:p>
              <a:endParaRPr lang="en-US"/>
            </a:p>
          </p:txBody>
        </p:sp>
        <p:sp>
          <p:nvSpPr>
            <p:cNvPr id="26685" name="Line 15"/>
            <p:cNvSpPr>
              <a:spLocks noChangeShapeType="1"/>
            </p:cNvSpPr>
            <p:nvPr/>
          </p:nvSpPr>
          <p:spPr bwMode="auto">
            <a:xfrm flipH="1">
              <a:off x="3600" y="1152"/>
              <a:ext cx="96" cy="240"/>
            </a:xfrm>
            <a:prstGeom prst="line">
              <a:avLst/>
            </a:prstGeom>
            <a:noFill/>
            <a:ln w="57150">
              <a:solidFill>
                <a:schemeClr val="tx1"/>
              </a:solidFill>
              <a:round/>
              <a:headEnd/>
              <a:tailEnd/>
            </a:ln>
          </p:spPr>
          <p:txBody>
            <a:bodyPr/>
            <a:lstStyle/>
            <a:p>
              <a:endParaRPr lang="en-US"/>
            </a:p>
          </p:txBody>
        </p:sp>
      </p:grpSp>
      <p:grpSp>
        <p:nvGrpSpPr>
          <p:cNvPr id="3" name="Group 16"/>
          <p:cNvGrpSpPr>
            <a:grpSpLocks/>
          </p:cNvGrpSpPr>
          <p:nvPr/>
        </p:nvGrpSpPr>
        <p:grpSpPr bwMode="auto">
          <a:xfrm>
            <a:off x="609600" y="1600200"/>
            <a:ext cx="533400" cy="1143000"/>
            <a:chOff x="3504" y="672"/>
            <a:chExt cx="336" cy="720"/>
          </a:xfrm>
        </p:grpSpPr>
        <p:sp>
          <p:nvSpPr>
            <p:cNvPr id="26674" name="Oval 17"/>
            <p:cNvSpPr>
              <a:spLocks noChangeArrowheads="1"/>
            </p:cNvSpPr>
            <p:nvPr/>
          </p:nvSpPr>
          <p:spPr bwMode="auto">
            <a:xfrm>
              <a:off x="3648" y="672"/>
              <a:ext cx="144" cy="192"/>
            </a:xfrm>
            <a:prstGeom prst="ellipse">
              <a:avLst/>
            </a:prstGeom>
            <a:solidFill>
              <a:schemeClr val="accent1"/>
            </a:solidFill>
            <a:ln w="9525">
              <a:solidFill>
                <a:schemeClr val="tx1"/>
              </a:solidFill>
              <a:round/>
              <a:headEnd/>
              <a:tailEnd/>
            </a:ln>
          </p:spPr>
          <p:txBody>
            <a:bodyPr wrap="none" anchor="ctr"/>
            <a:lstStyle/>
            <a:p>
              <a:pPr eaLnBrk="0" hangingPunct="0"/>
              <a:endParaRPr lang="en-US"/>
            </a:p>
          </p:txBody>
        </p:sp>
        <p:sp>
          <p:nvSpPr>
            <p:cNvPr id="26675" name="Line 18"/>
            <p:cNvSpPr>
              <a:spLocks noChangeShapeType="1"/>
            </p:cNvSpPr>
            <p:nvPr/>
          </p:nvSpPr>
          <p:spPr bwMode="auto">
            <a:xfrm>
              <a:off x="3696" y="1152"/>
              <a:ext cx="144" cy="240"/>
            </a:xfrm>
            <a:prstGeom prst="line">
              <a:avLst/>
            </a:prstGeom>
            <a:noFill/>
            <a:ln w="57150">
              <a:solidFill>
                <a:schemeClr val="tx1"/>
              </a:solidFill>
              <a:round/>
              <a:headEnd/>
              <a:tailEnd/>
            </a:ln>
          </p:spPr>
          <p:txBody>
            <a:bodyPr/>
            <a:lstStyle/>
            <a:p>
              <a:endParaRPr lang="en-US"/>
            </a:p>
          </p:txBody>
        </p:sp>
        <p:sp>
          <p:nvSpPr>
            <p:cNvPr id="26676" name="Line 19"/>
            <p:cNvSpPr>
              <a:spLocks noChangeShapeType="1"/>
            </p:cNvSpPr>
            <p:nvPr/>
          </p:nvSpPr>
          <p:spPr bwMode="auto">
            <a:xfrm>
              <a:off x="3696" y="960"/>
              <a:ext cx="144" cy="192"/>
            </a:xfrm>
            <a:prstGeom prst="line">
              <a:avLst/>
            </a:prstGeom>
            <a:noFill/>
            <a:ln w="57150">
              <a:solidFill>
                <a:schemeClr val="tx1"/>
              </a:solidFill>
              <a:round/>
              <a:headEnd/>
              <a:tailEnd/>
            </a:ln>
          </p:spPr>
          <p:txBody>
            <a:bodyPr/>
            <a:lstStyle/>
            <a:p>
              <a:endParaRPr lang="en-US"/>
            </a:p>
          </p:txBody>
        </p:sp>
        <p:sp>
          <p:nvSpPr>
            <p:cNvPr id="26677" name="Line 20"/>
            <p:cNvSpPr>
              <a:spLocks noChangeShapeType="1"/>
            </p:cNvSpPr>
            <p:nvPr/>
          </p:nvSpPr>
          <p:spPr bwMode="auto">
            <a:xfrm flipH="1">
              <a:off x="3504" y="960"/>
              <a:ext cx="192" cy="144"/>
            </a:xfrm>
            <a:prstGeom prst="line">
              <a:avLst/>
            </a:prstGeom>
            <a:noFill/>
            <a:ln w="57150">
              <a:solidFill>
                <a:schemeClr val="tx1"/>
              </a:solidFill>
              <a:round/>
              <a:headEnd/>
              <a:tailEnd/>
            </a:ln>
          </p:spPr>
          <p:txBody>
            <a:bodyPr/>
            <a:lstStyle/>
            <a:p>
              <a:endParaRPr lang="en-US"/>
            </a:p>
          </p:txBody>
        </p:sp>
        <p:sp>
          <p:nvSpPr>
            <p:cNvPr id="26678" name="Line 21"/>
            <p:cNvSpPr>
              <a:spLocks noChangeShapeType="1"/>
            </p:cNvSpPr>
            <p:nvPr/>
          </p:nvSpPr>
          <p:spPr bwMode="auto">
            <a:xfrm>
              <a:off x="3696" y="864"/>
              <a:ext cx="0" cy="288"/>
            </a:xfrm>
            <a:prstGeom prst="line">
              <a:avLst/>
            </a:prstGeom>
            <a:noFill/>
            <a:ln w="57150">
              <a:solidFill>
                <a:schemeClr val="tx1"/>
              </a:solidFill>
              <a:round/>
              <a:headEnd/>
              <a:tailEnd/>
            </a:ln>
          </p:spPr>
          <p:txBody>
            <a:bodyPr/>
            <a:lstStyle/>
            <a:p>
              <a:endParaRPr lang="en-US"/>
            </a:p>
          </p:txBody>
        </p:sp>
        <p:sp>
          <p:nvSpPr>
            <p:cNvPr id="26679" name="Line 22"/>
            <p:cNvSpPr>
              <a:spLocks noChangeShapeType="1"/>
            </p:cNvSpPr>
            <p:nvPr/>
          </p:nvSpPr>
          <p:spPr bwMode="auto">
            <a:xfrm flipH="1">
              <a:off x="3600" y="1152"/>
              <a:ext cx="96" cy="240"/>
            </a:xfrm>
            <a:prstGeom prst="line">
              <a:avLst/>
            </a:prstGeom>
            <a:noFill/>
            <a:ln w="57150">
              <a:solidFill>
                <a:schemeClr val="tx1"/>
              </a:solidFill>
              <a:round/>
              <a:headEnd/>
              <a:tailEnd/>
            </a:ln>
          </p:spPr>
          <p:txBody>
            <a:bodyPr/>
            <a:lstStyle/>
            <a:p>
              <a:endParaRPr lang="en-US"/>
            </a:p>
          </p:txBody>
        </p:sp>
      </p:grpSp>
      <p:grpSp>
        <p:nvGrpSpPr>
          <p:cNvPr id="4" name="Group 78"/>
          <p:cNvGrpSpPr>
            <a:grpSpLocks/>
          </p:cNvGrpSpPr>
          <p:nvPr/>
        </p:nvGrpSpPr>
        <p:grpSpPr bwMode="auto">
          <a:xfrm>
            <a:off x="1295400" y="3962400"/>
            <a:ext cx="1524000" cy="1371600"/>
            <a:chOff x="816" y="2496"/>
            <a:chExt cx="960" cy="864"/>
          </a:xfrm>
        </p:grpSpPr>
        <p:sp>
          <p:nvSpPr>
            <p:cNvPr id="26672" name="Rectangle 31"/>
            <p:cNvSpPr>
              <a:spLocks noChangeArrowheads="1"/>
            </p:cNvSpPr>
            <p:nvPr/>
          </p:nvSpPr>
          <p:spPr bwMode="auto">
            <a:xfrm>
              <a:off x="816" y="2784"/>
              <a:ext cx="960" cy="576"/>
            </a:xfrm>
            <a:prstGeom prst="rect">
              <a:avLst/>
            </a:prstGeom>
            <a:solidFill>
              <a:srgbClr val="990033"/>
            </a:solidFill>
            <a:ln w="9525">
              <a:noFill/>
              <a:miter lim="800000"/>
              <a:headEnd/>
              <a:tailEnd/>
            </a:ln>
          </p:spPr>
          <p:txBody>
            <a:bodyPr wrap="none" anchor="ctr"/>
            <a:lstStyle/>
            <a:p>
              <a:pPr algn="ctr"/>
              <a:endParaRPr lang="en-US" sz="2400">
                <a:solidFill>
                  <a:srgbClr val="FFFF99"/>
                </a:solidFill>
                <a:latin typeface="Times New Roman" pitchFamily="18" charset="0"/>
              </a:endParaRPr>
            </a:p>
          </p:txBody>
        </p:sp>
        <p:sp>
          <p:nvSpPr>
            <p:cNvPr id="26673" name="Oval 32"/>
            <p:cNvSpPr>
              <a:spLocks noChangeArrowheads="1"/>
            </p:cNvSpPr>
            <p:nvPr/>
          </p:nvSpPr>
          <p:spPr bwMode="auto">
            <a:xfrm>
              <a:off x="1008" y="2496"/>
              <a:ext cx="606" cy="576"/>
            </a:xfrm>
            <a:prstGeom prst="ellipse">
              <a:avLst/>
            </a:prstGeom>
            <a:solidFill>
              <a:srgbClr val="990033"/>
            </a:solidFill>
            <a:ln w="9525">
              <a:noFill/>
              <a:round/>
              <a:headEnd/>
              <a:tailEnd/>
            </a:ln>
          </p:spPr>
          <p:txBody>
            <a:bodyPr wrap="none" anchor="ctr"/>
            <a:lstStyle/>
            <a:p>
              <a:pPr eaLnBrk="0" hangingPunct="0"/>
              <a:endParaRPr lang="en-US"/>
            </a:p>
          </p:txBody>
        </p:sp>
      </p:grpSp>
      <p:sp>
        <p:nvSpPr>
          <p:cNvPr id="26635" name="Text Box 33"/>
          <p:cNvSpPr txBox="1">
            <a:spLocks noChangeArrowheads="1"/>
          </p:cNvSpPr>
          <p:nvPr/>
        </p:nvSpPr>
        <p:spPr bwMode="auto">
          <a:xfrm>
            <a:off x="228600" y="5410200"/>
            <a:ext cx="3733800" cy="457200"/>
          </a:xfrm>
          <a:prstGeom prst="rect">
            <a:avLst/>
          </a:prstGeom>
          <a:noFill/>
          <a:ln w="9525">
            <a:noFill/>
            <a:miter lim="800000"/>
            <a:headEnd/>
            <a:tailEnd/>
          </a:ln>
        </p:spPr>
        <p:txBody>
          <a:bodyPr>
            <a:spAutoFit/>
          </a:bodyPr>
          <a:lstStyle/>
          <a:p>
            <a:pPr algn="ctr"/>
            <a:r>
              <a:rPr lang="en-US" sz="2400">
                <a:solidFill>
                  <a:srgbClr val="990033"/>
                </a:solidFill>
              </a:rPr>
              <a:t>Central Government</a:t>
            </a:r>
          </a:p>
        </p:txBody>
      </p:sp>
      <p:sp>
        <p:nvSpPr>
          <p:cNvPr id="22565" name="Line 37"/>
          <p:cNvSpPr>
            <a:spLocks noChangeShapeType="1"/>
          </p:cNvSpPr>
          <p:nvPr/>
        </p:nvSpPr>
        <p:spPr bwMode="auto">
          <a:xfrm>
            <a:off x="5638800" y="3962400"/>
            <a:ext cx="990600" cy="609600"/>
          </a:xfrm>
          <a:prstGeom prst="line">
            <a:avLst/>
          </a:prstGeom>
          <a:noFill/>
          <a:ln w="76200">
            <a:solidFill>
              <a:srgbClr val="990033"/>
            </a:solidFill>
            <a:round/>
            <a:headEnd/>
            <a:tailEnd type="triangle" w="med" len="med"/>
          </a:ln>
        </p:spPr>
        <p:txBody>
          <a:bodyPr/>
          <a:lstStyle/>
          <a:p>
            <a:endParaRPr lang="en-US"/>
          </a:p>
        </p:txBody>
      </p:sp>
      <p:sp>
        <p:nvSpPr>
          <p:cNvPr id="35853" name="Text Box 46"/>
          <p:cNvSpPr txBox="1">
            <a:spLocks noChangeArrowheads="1"/>
          </p:cNvSpPr>
          <p:nvPr/>
        </p:nvSpPr>
        <p:spPr bwMode="auto">
          <a:xfrm>
            <a:off x="6019800" y="2514600"/>
            <a:ext cx="1524000" cy="120015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spAutoFit/>
          </a:bodyPr>
          <a:lstStyle/>
          <a:p>
            <a:pPr algn="ctr">
              <a:spcBef>
                <a:spcPct val="50000"/>
              </a:spcBef>
              <a:defRPr/>
            </a:pPr>
            <a:r>
              <a:rPr lang="en-US" sz="2400" dirty="0">
                <a:solidFill>
                  <a:srgbClr val="990033"/>
                </a:solidFill>
              </a:rPr>
              <a:t>Private sector “loans”</a:t>
            </a:r>
          </a:p>
        </p:txBody>
      </p:sp>
      <p:sp>
        <p:nvSpPr>
          <p:cNvPr id="26638" name="Line 47"/>
          <p:cNvSpPr>
            <a:spLocks noChangeShapeType="1"/>
          </p:cNvSpPr>
          <p:nvPr/>
        </p:nvSpPr>
        <p:spPr bwMode="auto">
          <a:xfrm flipV="1">
            <a:off x="1295400" y="1600200"/>
            <a:ext cx="685800" cy="533400"/>
          </a:xfrm>
          <a:prstGeom prst="line">
            <a:avLst/>
          </a:prstGeom>
          <a:noFill/>
          <a:ln w="76200">
            <a:solidFill>
              <a:schemeClr val="tx1"/>
            </a:solidFill>
            <a:round/>
            <a:headEnd/>
            <a:tailEnd type="triangle" w="med" len="med"/>
          </a:ln>
        </p:spPr>
        <p:txBody>
          <a:bodyPr/>
          <a:lstStyle/>
          <a:p>
            <a:endParaRPr lang="en-US"/>
          </a:p>
        </p:txBody>
      </p:sp>
      <p:grpSp>
        <p:nvGrpSpPr>
          <p:cNvPr id="5" name="Group 48"/>
          <p:cNvGrpSpPr>
            <a:grpSpLocks/>
          </p:cNvGrpSpPr>
          <p:nvPr/>
        </p:nvGrpSpPr>
        <p:grpSpPr bwMode="auto">
          <a:xfrm flipH="1">
            <a:off x="8001000" y="1524000"/>
            <a:ext cx="533400" cy="1143000"/>
            <a:chOff x="3504" y="672"/>
            <a:chExt cx="336" cy="720"/>
          </a:xfrm>
        </p:grpSpPr>
        <p:sp>
          <p:nvSpPr>
            <p:cNvPr id="26666" name="Oval 49"/>
            <p:cNvSpPr>
              <a:spLocks noChangeArrowheads="1"/>
            </p:cNvSpPr>
            <p:nvPr/>
          </p:nvSpPr>
          <p:spPr bwMode="auto">
            <a:xfrm>
              <a:off x="3648" y="672"/>
              <a:ext cx="144" cy="192"/>
            </a:xfrm>
            <a:prstGeom prst="ellipse">
              <a:avLst/>
            </a:prstGeom>
            <a:solidFill>
              <a:schemeClr val="accent1"/>
            </a:solidFill>
            <a:ln w="9525">
              <a:solidFill>
                <a:schemeClr val="tx1"/>
              </a:solidFill>
              <a:round/>
              <a:headEnd/>
              <a:tailEnd/>
            </a:ln>
          </p:spPr>
          <p:txBody>
            <a:bodyPr wrap="none" anchor="ctr"/>
            <a:lstStyle/>
            <a:p>
              <a:pPr eaLnBrk="0" hangingPunct="0"/>
              <a:endParaRPr lang="en-US"/>
            </a:p>
          </p:txBody>
        </p:sp>
        <p:sp>
          <p:nvSpPr>
            <p:cNvPr id="26667" name="Line 50"/>
            <p:cNvSpPr>
              <a:spLocks noChangeShapeType="1"/>
            </p:cNvSpPr>
            <p:nvPr/>
          </p:nvSpPr>
          <p:spPr bwMode="auto">
            <a:xfrm>
              <a:off x="3696" y="1152"/>
              <a:ext cx="144" cy="240"/>
            </a:xfrm>
            <a:prstGeom prst="line">
              <a:avLst/>
            </a:prstGeom>
            <a:noFill/>
            <a:ln w="57150">
              <a:solidFill>
                <a:schemeClr val="tx1"/>
              </a:solidFill>
              <a:round/>
              <a:headEnd/>
              <a:tailEnd/>
            </a:ln>
          </p:spPr>
          <p:txBody>
            <a:bodyPr/>
            <a:lstStyle/>
            <a:p>
              <a:endParaRPr lang="en-US"/>
            </a:p>
          </p:txBody>
        </p:sp>
        <p:sp>
          <p:nvSpPr>
            <p:cNvPr id="26668" name="Line 51"/>
            <p:cNvSpPr>
              <a:spLocks noChangeShapeType="1"/>
            </p:cNvSpPr>
            <p:nvPr/>
          </p:nvSpPr>
          <p:spPr bwMode="auto">
            <a:xfrm>
              <a:off x="3696" y="960"/>
              <a:ext cx="144" cy="192"/>
            </a:xfrm>
            <a:prstGeom prst="line">
              <a:avLst/>
            </a:prstGeom>
            <a:noFill/>
            <a:ln w="57150">
              <a:solidFill>
                <a:schemeClr val="tx1"/>
              </a:solidFill>
              <a:round/>
              <a:headEnd/>
              <a:tailEnd/>
            </a:ln>
          </p:spPr>
          <p:txBody>
            <a:bodyPr/>
            <a:lstStyle/>
            <a:p>
              <a:endParaRPr lang="en-US"/>
            </a:p>
          </p:txBody>
        </p:sp>
        <p:sp>
          <p:nvSpPr>
            <p:cNvPr id="26669" name="Line 52"/>
            <p:cNvSpPr>
              <a:spLocks noChangeShapeType="1"/>
            </p:cNvSpPr>
            <p:nvPr/>
          </p:nvSpPr>
          <p:spPr bwMode="auto">
            <a:xfrm flipH="1">
              <a:off x="3504" y="960"/>
              <a:ext cx="192" cy="144"/>
            </a:xfrm>
            <a:prstGeom prst="line">
              <a:avLst/>
            </a:prstGeom>
            <a:noFill/>
            <a:ln w="57150">
              <a:solidFill>
                <a:schemeClr val="tx1"/>
              </a:solidFill>
              <a:round/>
              <a:headEnd/>
              <a:tailEnd/>
            </a:ln>
          </p:spPr>
          <p:txBody>
            <a:bodyPr/>
            <a:lstStyle/>
            <a:p>
              <a:endParaRPr lang="en-US"/>
            </a:p>
          </p:txBody>
        </p:sp>
        <p:sp>
          <p:nvSpPr>
            <p:cNvPr id="26670" name="Line 53"/>
            <p:cNvSpPr>
              <a:spLocks noChangeShapeType="1"/>
            </p:cNvSpPr>
            <p:nvPr/>
          </p:nvSpPr>
          <p:spPr bwMode="auto">
            <a:xfrm>
              <a:off x="3696" y="864"/>
              <a:ext cx="0" cy="288"/>
            </a:xfrm>
            <a:prstGeom prst="line">
              <a:avLst/>
            </a:prstGeom>
            <a:noFill/>
            <a:ln w="57150">
              <a:solidFill>
                <a:schemeClr val="tx1"/>
              </a:solidFill>
              <a:round/>
              <a:headEnd/>
              <a:tailEnd/>
            </a:ln>
          </p:spPr>
          <p:txBody>
            <a:bodyPr/>
            <a:lstStyle/>
            <a:p>
              <a:endParaRPr lang="en-US"/>
            </a:p>
          </p:txBody>
        </p:sp>
        <p:sp>
          <p:nvSpPr>
            <p:cNvPr id="26671" name="Line 54"/>
            <p:cNvSpPr>
              <a:spLocks noChangeShapeType="1"/>
            </p:cNvSpPr>
            <p:nvPr/>
          </p:nvSpPr>
          <p:spPr bwMode="auto">
            <a:xfrm flipH="1">
              <a:off x="3600" y="1152"/>
              <a:ext cx="96" cy="240"/>
            </a:xfrm>
            <a:prstGeom prst="line">
              <a:avLst/>
            </a:prstGeom>
            <a:noFill/>
            <a:ln w="57150">
              <a:solidFill>
                <a:schemeClr val="tx1"/>
              </a:solidFill>
              <a:round/>
              <a:headEnd/>
              <a:tailEnd/>
            </a:ln>
          </p:spPr>
          <p:txBody>
            <a:bodyPr/>
            <a:lstStyle/>
            <a:p>
              <a:endParaRPr lang="en-US"/>
            </a:p>
          </p:txBody>
        </p:sp>
      </p:grpSp>
      <p:sp>
        <p:nvSpPr>
          <p:cNvPr id="26640" name="Line 55"/>
          <p:cNvSpPr>
            <a:spLocks noChangeShapeType="1"/>
          </p:cNvSpPr>
          <p:nvPr/>
        </p:nvSpPr>
        <p:spPr bwMode="auto">
          <a:xfrm rot="16200000" flipV="1">
            <a:off x="7429500" y="1333500"/>
            <a:ext cx="304800" cy="990600"/>
          </a:xfrm>
          <a:prstGeom prst="line">
            <a:avLst/>
          </a:prstGeom>
          <a:noFill/>
          <a:ln w="76200">
            <a:solidFill>
              <a:schemeClr val="tx1"/>
            </a:solidFill>
            <a:round/>
            <a:headEnd/>
            <a:tailEnd type="triangle" w="med" len="med"/>
          </a:ln>
        </p:spPr>
        <p:txBody>
          <a:bodyPr/>
          <a:lstStyle/>
          <a:p>
            <a:endParaRPr lang="en-US"/>
          </a:p>
        </p:txBody>
      </p:sp>
      <p:grpSp>
        <p:nvGrpSpPr>
          <p:cNvPr id="6" name="Group 74"/>
          <p:cNvGrpSpPr>
            <a:grpSpLocks/>
          </p:cNvGrpSpPr>
          <p:nvPr/>
        </p:nvGrpSpPr>
        <p:grpSpPr bwMode="auto">
          <a:xfrm>
            <a:off x="3962400" y="2819400"/>
            <a:ext cx="1447800" cy="1524000"/>
            <a:chOff x="2496" y="1776"/>
            <a:chExt cx="912" cy="960"/>
          </a:xfrm>
        </p:grpSpPr>
        <p:grpSp>
          <p:nvGrpSpPr>
            <p:cNvPr id="7" name="Group 34"/>
            <p:cNvGrpSpPr>
              <a:grpSpLocks/>
            </p:cNvGrpSpPr>
            <p:nvPr/>
          </p:nvGrpSpPr>
          <p:grpSpPr bwMode="auto">
            <a:xfrm>
              <a:off x="2496" y="1776"/>
              <a:ext cx="912" cy="960"/>
              <a:chOff x="1008" y="1728"/>
              <a:chExt cx="912" cy="960"/>
            </a:xfrm>
          </p:grpSpPr>
          <p:sp>
            <p:nvSpPr>
              <p:cNvPr id="26664" name="Rectangle 35"/>
              <p:cNvSpPr>
                <a:spLocks noChangeArrowheads="1"/>
              </p:cNvSpPr>
              <p:nvPr/>
            </p:nvSpPr>
            <p:spPr bwMode="auto">
              <a:xfrm>
                <a:off x="1008" y="2112"/>
                <a:ext cx="912" cy="576"/>
              </a:xfrm>
              <a:prstGeom prst="rect">
                <a:avLst/>
              </a:prstGeom>
              <a:solidFill>
                <a:srgbClr val="FFFF99"/>
              </a:solidFill>
              <a:ln w="38100">
                <a:solidFill>
                  <a:schemeClr val="tx1"/>
                </a:solidFill>
                <a:miter lim="800000"/>
                <a:headEnd/>
                <a:tailEnd/>
              </a:ln>
            </p:spPr>
            <p:txBody>
              <a:bodyPr wrap="none" anchor="ctr"/>
              <a:lstStyle/>
              <a:p>
                <a:pPr algn="ctr"/>
                <a:endParaRPr lang="en-US" sz="2400">
                  <a:solidFill>
                    <a:srgbClr val="FFFF99"/>
                  </a:solidFill>
                  <a:latin typeface="Times New Roman" pitchFamily="18" charset="0"/>
                </a:endParaRPr>
              </a:p>
            </p:txBody>
          </p:sp>
          <p:sp>
            <p:nvSpPr>
              <p:cNvPr id="26665" name="AutoShape 36"/>
              <p:cNvSpPr>
                <a:spLocks noChangeArrowheads="1"/>
              </p:cNvSpPr>
              <p:nvPr/>
            </p:nvSpPr>
            <p:spPr bwMode="auto">
              <a:xfrm>
                <a:off x="1008" y="1728"/>
                <a:ext cx="912" cy="384"/>
              </a:xfrm>
              <a:prstGeom prst="triangle">
                <a:avLst>
                  <a:gd name="adj" fmla="val 50000"/>
                </a:avLst>
              </a:prstGeom>
              <a:solidFill>
                <a:srgbClr val="FFFF99"/>
              </a:solidFill>
              <a:ln w="38100">
                <a:solidFill>
                  <a:schemeClr val="tx1"/>
                </a:solidFill>
                <a:miter lim="800000"/>
                <a:headEnd/>
                <a:tailEnd/>
              </a:ln>
            </p:spPr>
            <p:txBody>
              <a:bodyPr wrap="none" anchor="ctr"/>
              <a:lstStyle/>
              <a:p>
                <a:pPr eaLnBrk="0" hangingPunct="0"/>
                <a:endParaRPr lang="en-US"/>
              </a:p>
            </p:txBody>
          </p:sp>
        </p:grpSp>
        <p:sp>
          <p:nvSpPr>
            <p:cNvPr id="26663" name="Text Box 56"/>
            <p:cNvSpPr txBox="1">
              <a:spLocks noChangeArrowheads="1"/>
            </p:cNvSpPr>
            <p:nvPr/>
          </p:nvSpPr>
          <p:spPr bwMode="auto">
            <a:xfrm>
              <a:off x="2640" y="2352"/>
              <a:ext cx="672" cy="250"/>
            </a:xfrm>
            <a:prstGeom prst="rect">
              <a:avLst/>
            </a:prstGeom>
            <a:noFill/>
            <a:ln w="9525">
              <a:noFill/>
              <a:miter lim="800000"/>
              <a:headEnd/>
              <a:tailEnd/>
            </a:ln>
          </p:spPr>
          <p:txBody>
            <a:bodyPr>
              <a:spAutoFit/>
            </a:bodyPr>
            <a:lstStyle/>
            <a:p>
              <a:pPr>
                <a:spcBef>
                  <a:spcPct val="50000"/>
                </a:spcBef>
              </a:pPr>
              <a:r>
                <a:rPr lang="en-US" sz="2000" b="1">
                  <a:solidFill>
                    <a:srgbClr val="990033"/>
                  </a:solidFill>
                  <a:latin typeface="Arial" pitchFamily="34" charset="0"/>
                </a:rPr>
                <a:t>Banks</a:t>
              </a:r>
            </a:p>
          </p:txBody>
        </p:sp>
      </p:grpSp>
      <p:grpSp>
        <p:nvGrpSpPr>
          <p:cNvPr id="8" name="Group 57"/>
          <p:cNvGrpSpPr>
            <a:grpSpLocks/>
          </p:cNvGrpSpPr>
          <p:nvPr/>
        </p:nvGrpSpPr>
        <p:grpSpPr bwMode="auto">
          <a:xfrm flipH="1">
            <a:off x="6934200" y="4267200"/>
            <a:ext cx="533400" cy="1143000"/>
            <a:chOff x="3504" y="672"/>
            <a:chExt cx="336" cy="720"/>
          </a:xfrm>
        </p:grpSpPr>
        <p:sp>
          <p:nvSpPr>
            <p:cNvPr id="26656" name="Oval 58"/>
            <p:cNvSpPr>
              <a:spLocks noChangeArrowheads="1"/>
            </p:cNvSpPr>
            <p:nvPr/>
          </p:nvSpPr>
          <p:spPr bwMode="auto">
            <a:xfrm>
              <a:off x="3648" y="672"/>
              <a:ext cx="144" cy="192"/>
            </a:xfrm>
            <a:prstGeom prst="ellipse">
              <a:avLst/>
            </a:prstGeom>
            <a:solidFill>
              <a:schemeClr val="accent1"/>
            </a:solidFill>
            <a:ln w="9525">
              <a:solidFill>
                <a:schemeClr val="tx1"/>
              </a:solidFill>
              <a:round/>
              <a:headEnd/>
              <a:tailEnd/>
            </a:ln>
          </p:spPr>
          <p:txBody>
            <a:bodyPr wrap="none" anchor="ctr"/>
            <a:lstStyle/>
            <a:p>
              <a:pPr eaLnBrk="0" hangingPunct="0"/>
              <a:endParaRPr lang="en-US"/>
            </a:p>
          </p:txBody>
        </p:sp>
        <p:sp>
          <p:nvSpPr>
            <p:cNvPr id="26657" name="Line 59"/>
            <p:cNvSpPr>
              <a:spLocks noChangeShapeType="1"/>
            </p:cNvSpPr>
            <p:nvPr/>
          </p:nvSpPr>
          <p:spPr bwMode="auto">
            <a:xfrm>
              <a:off x="3696" y="1152"/>
              <a:ext cx="144" cy="240"/>
            </a:xfrm>
            <a:prstGeom prst="line">
              <a:avLst/>
            </a:prstGeom>
            <a:noFill/>
            <a:ln w="57150">
              <a:solidFill>
                <a:schemeClr val="tx1"/>
              </a:solidFill>
              <a:round/>
              <a:headEnd/>
              <a:tailEnd/>
            </a:ln>
          </p:spPr>
          <p:txBody>
            <a:bodyPr/>
            <a:lstStyle/>
            <a:p>
              <a:endParaRPr lang="en-US"/>
            </a:p>
          </p:txBody>
        </p:sp>
        <p:sp>
          <p:nvSpPr>
            <p:cNvPr id="26658" name="Line 60"/>
            <p:cNvSpPr>
              <a:spLocks noChangeShapeType="1"/>
            </p:cNvSpPr>
            <p:nvPr/>
          </p:nvSpPr>
          <p:spPr bwMode="auto">
            <a:xfrm>
              <a:off x="3696" y="960"/>
              <a:ext cx="144" cy="192"/>
            </a:xfrm>
            <a:prstGeom prst="line">
              <a:avLst/>
            </a:prstGeom>
            <a:noFill/>
            <a:ln w="57150">
              <a:solidFill>
                <a:schemeClr val="tx1"/>
              </a:solidFill>
              <a:round/>
              <a:headEnd/>
              <a:tailEnd/>
            </a:ln>
          </p:spPr>
          <p:txBody>
            <a:bodyPr/>
            <a:lstStyle/>
            <a:p>
              <a:endParaRPr lang="en-US"/>
            </a:p>
          </p:txBody>
        </p:sp>
        <p:sp>
          <p:nvSpPr>
            <p:cNvPr id="26659" name="Line 61"/>
            <p:cNvSpPr>
              <a:spLocks noChangeShapeType="1"/>
            </p:cNvSpPr>
            <p:nvPr/>
          </p:nvSpPr>
          <p:spPr bwMode="auto">
            <a:xfrm flipH="1">
              <a:off x="3504" y="960"/>
              <a:ext cx="192" cy="144"/>
            </a:xfrm>
            <a:prstGeom prst="line">
              <a:avLst/>
            </a:prstGeom>
            <a:noFill/>
            <a:ln w="57150">
              <a:solidFill>
                <a:schemeClr val="tx1"/>
              </a:solidFill>
              <a:round/>
              <a:headEnd/>
              <a:tailEnd/>
            </a:ln>
          </p:spPr>
          <p:txBody>
            <a:bodyPr/>
            <a:lstStyle/>
            <a:p>
              <a:endParaRPr lang="en-US"/>
            </a:p>
          </p:txBody>
        </p:sp>
        <p:sp>
          <p:nvSpPr>
            <p:cNvPr id="26660" name="Line 62"/>
            <p:cNvSpPr>
              <a:spLocks noChangeShapeType="1"/>
            </p:cNvSpPr>
            <p:nvPr/>
          </p:nvSpPr>
          <p:spPr bwMode="auto">
            <a:xfrm>
              <a:off x="3696" y="864"/>
              <a:ext cx="0" cy="288"/>
            </a:xfrm>
            <a:prstGeom prst="line">
              <a:avLst/>
            </a:prstGeom>
            <a:noFill/>
            <a:ln w="57150">
              <a:solidFill>
                <a:schemeClr val="tx1"/>
              </a:solidFill>
              <a:round/>
              <a:headEnd/>
              <a:tailEnd/>
            </a:ln>
          </p:spPr>
          <p:txBody>
            <a:bodyPr/>
            <a:lstStyle/>
            <a:p>
              <a:endParaRPr lang="en-US"/>
            </a:p>
          </p:txBody>
        </p:sp>
        <p:sp>
          <p:nvSpPr>
            <p:cNvPr id="26661" name="Line 63"/>
            <p:cNvSpPr>
              <a:spLocks noChangeShapeType="1"/>
            </p:cNvSpPr>
            <p:nvPr/>
          </p:nvSpPr>
          <p:spPr bwMode="auto">
            <a:xfrm flipH="1">
              <a:off x="3600" y="1152"/>
              <a:ext cx="96" cy="240"/>
            </a:xfrm>
            <a:prstGeom prst="line">
              <a:avLst/>
            </a:prstGeom>
            <a:noFill/>
            <a:ln w="57150">
              <a:solidFill>
                <a:schemeClr val="tx1"/>
              </a:solidFill>
              <a:round/>
              <a:headEnd/>
              <a:tailEnd/>
            </a:ln>
          </p:spPr>
          <p:txBody>
            <a:bodyPr/>
            <a:lstStyle/>
            <a:p>
              <a:endParaRPr lang="en-US"/>
            </a:p>
          </p:txBody>
        </p:sp>
      </p:grpSp>
      <p:sp>
        <p:nvSpPr>
          <p:cNvPr id="26643" name="Line 64"/>
          <p:cNvSpPr>
            <a:spLocks noChangeShapeType="1"/>
          </p:cNvSpPr>
          <p:nvPr/>
        </p:nvSpPr>
        <p:spPr bwMode="auto">
          <a:xfrm flipH="1">
            <a:off x="5029200" y="2209800"/>
            <a:ext cx="533400" cy="762000"/>
          </a:xfrm>
          <a:prstGeom prst="line">
            <a:avLst/>
          </a:prstGeom>
          <a:noFill/>
          <a:ln w="76200">
            <a:solidFill>
              <a:schemeClr val="tx1"/>
            </a:solidFill>
            <a:round/>
            <a:headEnd/>
            <a:tailEnd type="triangle" w="med" len="med"/>
          </a:ln>
        </p:spPr>
        <p:txBody>
          <a:bodyPr/>
          <a:lstStyle/>
          <a:p>
            <a:endParaRPr lang="en-US"/>
          </a:p>
        </p:txBody>
      </p:sp>
      <p:grpSp>
        <p:nvGrpSpPr>
          <p:cNvPr id="9" name="Group 65"/>
          <p:cNvGrpSpPr>
            <a:grpSpLocks/>
          </p:cNvGrpSpPr>
          <p:nvPr/>
        </p:nvGrpSpPr>
        <p:grpSpPr bwMode="auto">
          <a:xfrm flipH="1">
            <a:off x="8077200" y="152400"/>
            <a:ext cx="533400" cy="1143000"/>
            <a:chOff x="3504" y="672"/>
            <a:chExt cx="336" cy="720"/>
          </a:xfrm>
        </p:grpSpPr>
        <p:sp>
          <p:nvSpPr>
            <p:cNvPr id="26650" name="Oval 66"/>
            <p:cNvSpPr>
              <a:spLocks noChangeArrowheads="1"/>
            </p:cNvSpPr>
            <p:nvPr/>
          </p:nvSpPr>
          <p:spPr bwMode="auto">
            <a:xfrm>
              <a:off x="3648" y="672"/>
              <a:ext cx="144" cy="192"/>
            </a:xfrm>
            <a:prstGeom prst="ellipse">
              <a:avLst/>
            </a:prstGeom>
            <a:solidFill>
              <a:schemeClr val="accent1"/>
            </a:solidFill>
            <a:ln w="9525">
              <a:solidFill>
                <a:schemeClr val="tx1"/>
              </a:solidFill>
              <a:round/>
              <a:headEnd/>
              <a:tailEnd/>
            </a:ln>
          </p:spPr>
          <p:txBody>
            <a:bodyPr wrap="none" anchor="ctr"/>
            <a:lstStyle/>
            <a:p>
              <a:pPr eaLnBrk="0" hangingPunct="0"/>
              <a:endParaRPr lang="en-US"/>
            </a:p>
          </p:txBody>
        </p:sp>
        <p:sp>
          <p:nvSpPr>
            <p:cNvPr id="26651" name="Line 67"/>
            <p:cNvSpPr>
              <a:spLocks noChangeShapeType="1"/>
            </p:cNvSpPr>
            <p:nvPr/>
          </p:nvSpPr>
          <p:spPr bwMode="auto">
            <a:xfrm>
              <a:off x="3696" y="1152"/>
              <a:ext cx="144" cy="240"/>
            </a:xfrm>
            <a:prstGeom prst="line">
              <a:avLst/>
            </a:prstGeom>
            <a:noFill/>
            <a:ln w="57150">
              <a:solidFill>
                <a:schemeClr val="tx1"/>
              </a:solidFill>
              <a:round/>
              <a:headEnd/>
              <a:tailEnd/>
            </a:ln>
          </p:spPr>
          <p:txBody>
            <a:bodyPr/>
            <a:lstStyle/>
            <a:p>
              <a:endParaRPr lang="en-US"/>
            </a:p>
          </p:txBody>
        </p:sp>
        <p:sp>
          <p:nvSpPr>
            <p:cNvPr id="26652" name="Line 68"/>
            <p:cNvSpPr>
              <a:spLocks noChangeShapeType="1"/>
            </p:cNvSpPr>
            <p:nvPr/>
          </p:nvSpPr>
          <p:spPr bwMode="auto">
            <a:xfrm>
              <a:off x="3696" y="960"/>
              <a:ext cx="144" cy="192"/>
            </a:xfrm>
            <a:prstGeom prst="line">
              <a:avLst/>
            </a:prstGeom>
            <a:noFill/>
            <a:ln w="57150">
              <a:solidFill>
                <a:schemeClr val="tx1"/>
              </a:solidFill>
              <a:round/>
              <a:headEnd/>
              <a:tailEnd/>
            </a:ln>
          </p:spPr>
          <p:txBody>
            <a:bodyPr/>
            <a:lstStyle/>
            <a:p>
              <a:endParaRPr lang="en-US"/>
            </a:p>
          </p:txBody>
        </p:sp>
        <p:sp>
          <p:nvSpPr>
            <p:cNvPr id="26653" name="Line 69"/>
            <p:cNvSpPr>
              <a:spLocks noChangeShapeType="1"/>
            </p:cNvSpPr>
            <p:nvPr/>
          </p:nvSpPr>
          <p:spPr bwMode="auto">
            <a:xfrm flipH="1">
              <a:off x="3504" y="960"/>
              <a:ext cx="192" cy="144"/>
            </a:xfrm>
            <a:prstGeom prst="line">
              <a:avLst/>
            </a:prstGeom>
            <a:noFill/>
            <a:ln w="57150">
              <a:solidFill>
                <a:schemeClr val="tx1"/>
              </a:solidFill>
              <a:round/>
              <a:headEnd/>
              <a:tailEnd/>
            </a:ln>
          </p:spPr>
          <p:txBody>
            <a:bodyPr/>
            <a:lstStyle/>
            <a:p>
              <a:endParaRPr lang="en-US"/>
            </a:p>
          </p:txBody>
        </p:sp>
        <p:sp>
          <p:nvSpPr>
            <p:cNvPr id="26654" name="Line 70"/>
            <p:cNvSpPr>
              <a:spLocks noChangeShapeType="1"/>
            </p:cNvSpPr>
            <p:nvPr/>
          </p:nvSpPr>
          <p:spPr bwMode="auto">
            <a:xfrm>
              <a:off x="3696" y="864"/>
              <a:ext cx="0" cy="288"/>
            </a:xfrm>
            <a:prstGeom prst="line">
              <a:avLst/>
            </a:prstGeom>
            <a:noFill/>
            <a:ln w="57150">
              <a:solidFill>
                <a:schemeClr val="tx1"/>
              </a:solidFill>
              <a:round/>
              <a:headEnd/>
              <a:tailEnd/>
            </a:ln>
          </p:spPr>
          <p:txBody>
            <a:bodyPr/>
            <a:lstStyle/>
            <a:p>
              <a:endParaRPr lang="en-US"/>
            </a:p>
          </p:txBody>
        </p:sp>
        <p:sp>
          <p:nvSpPr>
            <p:cNvPr id="26655" name="Line 71"/>
            <p:cNvSpPr>
              <a:spLocks noChangeShapeType="1"/>
            </p:cNvSpPr>
            <p:nvPr/>
          </p:nvSpPr>
          <p:spPr bwMode="auto">
            <a:xfrm flipH="1">
              <a:off x="3600" y="1152"/>
              <a:ext cx="96" cy="240"/>
            </a:xfrm>
            <a:prstGeom prst="line">
              <a:avLst/>
            </a:prstGeom>
            <a:noFill/>
            <a:ln w="57150">
              <a:solidFill>
                <a:schemeClr val="tx1"/>
              </a:solidFill>
              <a:round/>
              <a:headEnd/>
              <a:tailEnd/>
            </a:ln>
          </p:spPr>
          <p:txBody>
            <a:bodyPr/>
            <a:lstStyle/>
            <a:p>
              <a:endParaRPr lang="en-US"/>
            </a:p>
          </p:txBody>
        </p:sp>
      </p:grpSp>
      <p:sp>
        <p:nvSpPr>
          <p:cNvPr id="22600" name="Line 72"/>
          <p:cNvSpPr>
            <a:spLocks noChangeShapeType="1"/>
          </p:cNvSpPr>
          <p:nvPr/>
        </p:nvSpPr>
        <p:spPr bwMode="auto">
          <a:xfrm rot="5400000">
            <a:off x="4800600" y="3124200"/>
            <a:ext cx="0" cy="3657600"/>
          </a:xfrm>
          <a:prstGeom prst="line">
            <a:avLst/>
          </a:prstGeom>
          <a:noFill/>
          <a:ln w="76200">
            <a:solidFill>
              <a:srgbClr val="990033"/>
            </a:solidFill>
            <a:round/>
            <a:headEnd type="triangle" w="med" len="med"/>
            <a:tailEnd type="triangle" w="med" len="med"/>
          </a:ln>
        </p:spPr>
        <p:txBody>
          <a:bodyPr/>
          <a:lstStyle/>
          <a:p>
            <a:endParaRPr lang="en-US"/>
          </a:p>
        </p:txBody>
      </p:sp>
      <p:sp>
        <p:nvSpPr>
          <p:cNvPr id="26646" name="Text Box 75"/>
          <p:cNvSpPr txBox="1">
            <a:spLocks noChangeArrowheads="1"/>
          </p:cNvSpPr>
          <p:nvPr/>
        </p:nvSpPr>
        <p:spPr bwMode="auto">
          <a:xfrm>
            <a:off x="533400" y="5791200"/>
            <a:ext cx="8534400" cy="1015663"/>
          </a:xfrm>
          <a:prstGeom prst="rect">
            <a:avLst/>
          </a:prstGeom>
          <a:noFill/>
          <a:ln w="9525">
            <a:noFill/>
            <a:miter lim="800000"/>
            <a:headEnd/>
            <a:tailEnd/>
          </a:ln>
        </p:spPr>
        <p:txBody>
          <a:bodyPr>
            <a:spAutoFit/>
          </a:bodyPr>
          <a:lstStyle/>
          <a:p>
            <a:pPr algn="ctr">
              <a:spcBef>
                <a:spcPts val="0"/>
              </a:spcBef>
            </a:pPr>
            <a:r>
              <a:rPr lang="en-US" sz="2000" b="1" dirty="0" smtClean="0">
                <a:solidFill>
                  <a:srgbClr val="990033"/>
                </a:solidFill>
              </a:rPr>
              <a:t>Modern money is CREDIT</a:t>
            </a:r>
          </a:p>
          <a:p>
            <a:pPr algn="ctr">
              <a:spcBef>
                <a:spcPts val="0"/>
              </a:spcBef>
            </a:pPr>
            <a:r>
              <a:rPr lang="en-US" sz="2000" b="1" dirty="0" smtClean="0">
                <a:solidFill>
                  <a:srgbClr val="990033"/>
                </a:solidFill>
              </a:rPr>
              <a:t>The </a:t>
            </a:r>
            <a:r>
              <a:rPr lang="en-US" sz="2000" b="1" dirty="0">
                <a:solidFill>
                  <a:srgbClr val="990033"/>
                </a:solidFill>
              </a:rPr>
              <a:t>Credit Commons can be accessed only by </a:t>
            </a:r>
          </a:p>
          <a:p>
            <a:pPr algn="ctr">
              <a:spcBef>
                <a:spcPts val="0"/>
              </a:spcBef>
            </a:pPr>
            <a:r>
              <a:rPr lang="en-US" sz="2000" b="1" dirty="0">
                <a:solidFill>
                  <a:srgbClr val="990033"/>
                </a:solidFill>
              </a:rPr>
              <a:t>“borrowing” from banks!</a:t>
            </a:r>
          </a:p>
        </p:txBody>
      </p:sp>
      <p:sp>
        <p:nvSpPr>
          <p:cNvPr id="35863" name="Text Box 76"/>
          <p:cNvSpPr txBox="1">
            <a:spLocks noChangeArrowheads="1"/>
          </p:cNvSpPr>
          <p:nvPr/>
        </p:nvSpPr>
        <p:spPr bwMode="auto">
          <a:xfrm>
            <a:off x="2057400" y="2590800"/>
            <a:ext cx="1524000" cy="120015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spAutoFit/>
          </a:bodyPr>
          <a:lstStyle/>
          <a:p>
            <a:pPr algn="ctr">
              <a:spcBef>
                <a:spcPct val="50000"/>
              </a:spcBef>
              <a:defRPr/>
            </a:pPr>
            <a:r>
              <a:rPr lang="en-US" sz="2400" dirty="0">
                <a:solidFill>
                  <a:srgbClr val="990033"/>
                </a:solidFill>
              </a:rPr>
              <a:t>Public sector “loans”</a:t>
            </a:r>
          </a:p>
        </p:txBody>
      </p:sp>
      <p:sp>
        <p:nvSpPr>
          <p:cNvPr id="26648" name="Text Box 77"/>
          <p:cNvSpPr txBox="1">
            <a:spLocks noChangeArrowheads="1"/>
          </p:cNvSpPr>
          <p:nvPr/>
        </p:nvSpPr>
        <p:spPr bwMode="auto">
          <a:xfrm>
            <a:off x="4114800" y="5105400"/>
            <a:ext cx="1524000" cy="457200"/>
          </a:xfrm>
          <a:prstGeom prst="rect">
            <a:avLst/>
          </a:prstGeom>
          <a:noFill/>
          <a:ln w="9525">
            <a:noFill/>
            <a:miter lim="800000"/>
            <a:headEnd/>
            <a:tailEnd/>
          </a:ln>
        </p:spPr>
        <p:txBody>
          <a:bodyPr>
            <a:spAutoFit/>
          </a:bodyPr>
          <a:lstStyle/>
          <a:p>
            <a:pPr>
              <a:spcBef>
                <a:spcPct val="50000"/>
              </a:spcBef>
            </a:pPr>
            <a:r>
              <a:rPr lang="en-US" sz="2400">
                <a:solidFill>
                  <a:srgbClr val="990033"/>
                </a:solidFill>
              </a:rPr>
              <a:t>“loans”</a:t>
            </a:r>
          </a:p>
        </p:txBody>
      </p:sp>
      <p:sp>
        <p:nvSpPr>
          <p:cNvPr id="26649" name="Slide Number Placeholder 63"/>
          <p:cNvSpPr>
            <a:spLocks noGrp="1"/>
          </p:cNvSpPr>
          <p:nvPr>
            <p:ph type="sldNum" sz="quarter" idx="12"/>
          </p:nvPr>
        </p:nvSpPr>
        <p:spPr>
          <a:noFill/>
        </p:spPr>
        <p:txBody>
          <a:bodyPr/>
          <a:lstStyle/>
          <a:p>
            <a:fld id="{E4C86A93-AE66-44FC-8DAA-4F30F66E6CC7}" type="slidenum">
              <a:rPr lang="en-US" smtClean="0"/>
              <a:pPr/>
              <a:t>15</a:t>
            </a:fld>
            <a:endParaRPr lang="en-US" smtClean="0"/>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565"/>
                                        </p:tgtEl>
                                        <p:attrNameLst>
                                          <p:attrName>style.visibility</p:attrName>
                                        </p:attrNameLst>
                                      </p:cBhvr>
                                      <p:to>
                                        <p:strVal val="visible"/>
                                      </p:to>
                                    </p:set>
                                    <p:animEffect transition="in" filter="wipe(left)">
                                      <p:cBhvr>
                                        <p:cTn id="7" dur="1000"/>
                                        <p:tgtEl>
                                          <p:spTgt spid="22565"/>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22534"/>
                                        </p:tgtEl>
                                        <p:attrNameLst>
                                          <p:attrName>style.visibility</p:attrName>
                                        </p:attrNameLst>
                                      </p:cBhvr>
                                      <p:to>
                                        <p:strVal val="visible"/>
                                      </p:to>
                                    </p:set>
                                    <p:animEffect transition="in" filter="wipe(right)">
                                      <p:cBhvr>
                                        <p:cTn id="11" dur="1000"/>
                                        <p:tgtEl>
                                          <p:spTgt spid="22534"/>
                                        </p:tgtEl>
                                      </p:cBhvr>
                                    </p:animEffect>
                                  </p:childTnLst>
                                </p:cTn>
                              </p:par>
                            </p:childTnLst>
                          </p:cTn>
                        </p:par>
                        <p:par>
                          <p:cTn id="12" fill="hold">
                            <p:stCondLst>
                              <p:cond delay="2000"/>
                            </p:stCondLst>
                            <p:childTnLst>
                              <p:par>
                                <p:cTn id="13" presetID="17" presetClass="entr" presetSubtype="10" fill="hold" grpId="0" nodeType="afterEffect">
                                  <p:stCondLst>
                                    <p:cond delay="0"/>
                                  </p:stCondLst>
                                  <p:childTnLst>
                                    <p:set>
                                      <p:cBhvr>
                                        <p:cTn id="14" dur="1" fill="hold">
                                          <p:stCondLst>
                                            <p:cond delay="0"/>
                                          </p:stCondLst>
                                        </p:cTn>
                                        <p:tgtEl>
                                          <p:spTgt spid="22600"/>
                                        </p:tgtEl>
                                        <p:attrNameLst>
                                          <p:attrName>style.visibility</p:attrName>
                                        </p:attrNameLst>
                                      </p:cBhvr>
                                      <p:to>
                                        <p:strVal val="visible"/>
                                      </p:to>
                                    </p:set>
                                    <p:anim calcmode="lin" valueType="num">
                                      <p:cBhvr>
                                        <p:cTn id="15" dur="1000" fill="hold"/>
                                        <p:tgtEl>
                                          <p:spTgt spid="22600"/>
                                        </p:tgtEl>
                                        <p:attrNameLst>
                                          <p:attrName>ppt_w</p:attrName>
                                        </p:attrNameLst>
                                      </p:cBhvr>
                                      <p:tavLst>
                                        <p:tav tm="0">
                                          <p:val>
                                            <p:fltVal val="0"/>
                                          </p:val>
                                        </p:tav>
                                        <p:tav tm="100000">
                                          <p:val>
                                            <p:strVal val="#ppt_w"/>
                                          </p:val>
                                        </p:tav>
                                      </p:tavLst>
                                    </p:anim>
                                    <p:anim calcmode="lin" valueType="num">
                                      <p:cBhvr>
                                        <p:cTn id="16" dur="1000" fill="hold"/>
                                        <p:tgtEl>
                                          <p:spTgt spid="2260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animBg="1"/>
      <p:bldP spid="22565" grpId="0" animBg="1"/>
      <p:bldP spid="2260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3"/>
          <p:cNvSpPr>
            <a:spLocks noGrp="1"/>
          </p:cNvSpPr>
          <p:nvPr>
            <p:ph type="dt" sz="quarter" idx="10"/>
          </p:nvPr>
        </p:nvSpPr>
        <p:spPr>
          <a:noFill/>
        </p:spPr>
        <p:txBody>
          <a:bodyPr/>
          <a:lstStyle/>
          <a:p>
            <a:fld id="{F18C3BCA-CC28-486D-8FFE-81F785DBD4BA}" type="datetime1">
              <a:rPr lang="en-US"/>
              <a:pPr/>
              <a:t>11/13/2009</a:t>
            </a:fld>
            <a:endParaRPr lang="en-US"/>
          </a:p>
        </p:txBody>
      </p:sp>
      <p:sp>
        <p:nvSpPr>
          <p:cNvPr id="25603" name="Footer Placeholder 4"/>
          <p:cNvSpPr>
            <a:spLocks noGrp="1"/>
          </p:cNvSpPr>
          <p:nvPr>
            <p:ph type="ftr" sz="quarter" idx="11"/>
          </p:nvPr>
        </p:nvSpPr>
        <p:spPr>
          <a:noFill/>
        </p:spPr>
        <p:txBody>
          <a:bodyPr/>
          <a:lstStyle/>
          <a:p>
            <a:r>
              <a:rPr lang="en-US" smtClean="0"/>
              <a:t>Prepared by Thomas H. Greco, Jr.</a:t>
            </a:r>
          </a:p>
        </p:txBody>
      </p:sp>
      <p:sp>
        <p:nvSpPr>
          <p:cNvPr id="25604" name="Rectangle 2"/>
          <p:cNvSpPr>
            <a:spLocks noGrp="1" noChangeArrowheads="1"/>
          </p:cNvSpPr>
          <p:nvPr>
            <p:ph type="title"/>
          </p:nvPr>
        </p:nvSpPr>
        <p:spPr>
          <a:xfrm>
            <a:off x="574675" y="304800"/>
            <a:ext cx="8340725" cy="1216025"/>
          </a:xfrm>
        </p:spPr>
        <p:txBody>
          <a:bodyPr/>
          <a:lstStyle/>
          <a:p>
            <a:pPr eaLnBrk="1" hangingPunct="1"/>
            <a:r>
              <a:rPr lang="en-US" sz="3600" smtClean="0"/>
              <a:t>The Credit Commons Has Been Privatized</a:t>
            </a:r>
          </a:p>
        </p:txBody>
      </p:sp>
      <p:sp>
        <p:nvSpPr>
          <p:cNvPr id="26630" name="Rectangle 3"/>
          <p:cNvSpPr>
            <a:spLocks noGrp="1" noChangeArrowheads="1"/>
          </p:cNvSpPr>
          <p:nvPr>
            <p:ph type="body" idx="1"/>
          </p:nvPr>
        </p:nvSpPr>
        <p:spPr>
          <a:xfrm>
            <a:off x="457200" y="1828800"/>
            <a:ext cx="8458200" cy="4191000"/>
          </a:xfrm>
        </p:spPr>
        <p:txBody>
          <a:bodyPr/>
          <a:lstStyle/>
          <a:p>
            <a:pPr eaLnBrk="1" hangingPunct="1">
              <a:spcBef>
                <a:spcPct val="0"/>
              </a:spcBef>
              <a:spcAft>
                <a:spcPts val="600"/>
              </a:spcAft>
            </a:pPr>
            <a:r>
              <a:rPr lang="en-US" sz="2400" smtClean="0"/>
              <a:t>Access to credit is controlled by the banking cartel</a:t>
            </a:r>
          </a:p>
          <a:p>
            <a:pPr lvl="1" eaLnBrk="1" hangingPunct="1">
              <a:spcBef>
                <a:spcPct val="0"/>
              </a:spcBef>
              <a:spcAft>
                <a:spcPts val="600"/>
              </a:spcAft>
            </a:pPr>
            <a:r>
              <a:rPr lang="en-US" sz="2400" smtClean="0"/>
              <a:t>Banks decide who gets access and on what terms. </a:t>
            </a:r>
          </a:p>
          <a:p>
            <a:pPr lvl="1" eaLnBrk="1" hangingPunct="1">
              <a:spcBef>
                <a:spcPct val="0"/>
              </a:spcBef>
              <a:spcAft>
                <a:spcPts val="600"/>
              </a:spcAft>
            </a:pPr>
            <a:r>
              <a:rPr lang="en-US" sz="2400" smtClean="0"/>
              <a:t>Banks charge interest on all “loans.”</a:t>
            </a:r>
          </a:p>
          <a:p>
            <a:pPr eaLnBrk="1" hangingPunct="1">
              <a:spcBef>
                <a:spcPct val="0"/>
              </a:spcBef>
              <a:spcAft>
                <a:spcPts val="600"/>
              </a:spcAft>
            </a:pPr>
            <a:r>
              <a:rPr lang="en-US" sz="2400" smtClean="0"/>
              <a:t>National governments have extraordinary access.</a:t>
            </a:r>
          </a:p>
          <a:p>
            <a:pPr lvl="1" eaLnBrk="1" hangingPunct="1">
              <a:spcBef>
                <a:spcPct val="0"/>
              </a:spcBef>
              <a:spcAft>
                <a:spcPts val="600"/>
              </a:spcAft>
            </a:pPr>
            <a:r>
              <a:rPr lang="en-US" sz="2400" smtClean="0"/>
              <a:t>By their collusion with the banking interests, they can “borrow” as much as they wish and never repay. </a:t>
            </a:r>
          </a:p>
          <a:p>
            <a:pPr eaLnBrk="1" hangingPunct="1">
              <a:spcBef>
                <a:spcPct val="0"/>
              </a:spcBef>
              <a:spcAft>
                <a:spcPts val="600"/>
              </a:spcAft>
            </a:pPr>
            <a:r>
              <a:rPr lang="en-US" sz="2400" smtClean="0"/>
              <a:t>The resultant </a:t>
            </a:r>
            <a:r>
              <a:rPr lang="en-US" sz="2400" b="1" smtClean="0">
                <a:solidFill>
                  <a:srgbClr val="990033"/>
                </a:solidFill>
              </a:rPr>
              <a:t>Interest</a:t>
            </a:r>
            <a:r>
              <a:rPr lang="en-US" sz="2400" smtClean="0"/>
              <a:t> and </a:t>
            </a:r>
            <a:r>
              <a:rPr lang="en-US" sz="2400" b="1" smtClean="0">
                <a:solidFill>
                  <a:srgbClr val="990033"/>
                </a:solidFill>
              </a:rPr>
              <a:t>Inflation</a:t>
            </a:r>
            <a:r>
              <a:rPr lang="en-US" sz="2400" smtClean="0"/>
              <a:t> are parasitic drains on the economy.</a:t>
            </a:r>
            <a:endParaRPr lang="en-US" sz="2800" smtClean="0"/>
          </a:p>
        </p:txBody>
      </p:sp>
      <p:sp>
        <p:nvSpPr>
          <p:cNvPr id="25606" name="Slide Number Placeholder 6"/>
          <p:cNvSpPr>
            <a:spLocks noGrp="1"/>
          </p:cNvSpPr>
          <p:nvPr>
            <p:ph type="sldNum" sz="quarter" idx="12"/>
          </p:nvPr>
        </p:nvSpPr>
        <p:spPr>
          <a:noFill/>
        </p:spPr>
        <p:txBody>
          <a:bodyPr/>
          <a:lstStyle/>
          <a:p>
            <a:fld id="{79D5DC5C-A132-43DD-846F-5A3F6796FE79}" type="slidenum">
              <a:rPr lang="en-US" smtClean="0"/>
              <a:pPr/>
              <a:t>16</a:t>
            </a:fld>
            <a:endParaRPr lang="en-US" smtClean="0"/>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6630">
                                            <p:txEl>
                                              <p:pRg st="0" end="0"/>
                                            </p:txEl>
                                          </p:spTgt>
                                        </p:tgtEl>
                                        <p:attrNameLst>
                                          <p:attrName>style.visibility</p:attrName>
                                        </p:attrNameLst>
                                      </p:cBhvr>
                                      <p:to>
                                        <p:strVal val="visible"/>
                                      </p:to>
                                    </p:set>
                                    <p:animEffect transition="in" filter="wipe(up)">
                                      <p:cBhvr>
                                        <p:cTn id="7" dur="500"/>
                                        <p:tgtEl>
                                          <p:spTgt spid="26630">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6630">
                                            <p:txEl>
                                              <p:pRg st="1" end="1"/>
                                            </p:txEl>
                                          </p:spTgt>
                                        </p:tgtEl>
                                        <p:attrNameLst>
                                          <p:attrName>style.visibility</p:attrName>
                                        </p:attrNameLst>
                                      </p:cBhvr>
                                      <p:to>
                                        <p:strVal val="visible"/>
                                      </p:to>
                                    </p:set>
                                    <p:animEffect transition="in" filter="wipe(up)">
                                      <p:cBhvr>
                                        <p:cTn id="11" dur="500"/>
                                        <p:tgtEl>
                                          <p:spTgt spid="26630">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6630">
                                            <p:txEl>
                                              <p:pRg st="2" end="2"/>
                                            </p:txEl>
                                          </p:spTgt>
                                        </p:tgtEl>
                                        <p:attrNameLst>
                                          <p:attrName>style.visibility</p:attrName>
                                        </p:attrNameLst>
                                      </p:cBhvr>
                                      <p:to>
                                        <p:strVal val="visible"/>
                                      </p:to>
                                    </p:set>
                                    <p:animEffect transition="in" filter="wipe(up)">
                                      <p:cBhvr>
                                        <p:cTn id="15" dur="500"/>
                                        <p:tgtEl>
                                          <p:spTgt spid="26630">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6630">
                                            <p:txEl>
                                              <p:pRg st="3" end="3"/>
                                            </p:txEl>
                                          </p:spTgt>
                                        </p:tgtEl>
                                        <p:attrNameLst>
                                          <p:attrName>style.visibility</p:attrName>
                                        </p:attrNameLst>
                                      </p:cBhvr>
                                      <p:to>
                                        <p:strVal val="visible"/>
                                      </p:to>
                                    </p:set>
                                    <p:animEffect transition="in" filter="wipe(up)">
                                      <p:cBhvr>
                                        <p:cTn id="20" dur="500"/>
                                        <p:tgtEl>
                                          <p:spTgt spid="26630">
                                            <p:txEl>
                                              <p:pRg st="3" end="3"/>
                                            </p:txEl>
                                          </p:spTgt>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26630">
                                            <p:txEl>
                                              <p:pRg st="4" end="4"/>
                                            </p:txEl>
                                          </p:spTgt>
                                        </p:tgtEl>
                                        <p:attrNameLst>
                                          <p:attrName>style.visibility</p:attrName>
                                        </p:attrNameLst>
                                      </p:cBhvr>
                                      <p:to>
                                        <p:strVal val="visible"/>
                                      </p:to>
                                    </p:set>
                                    <p:animEffect transition="in" filter="wipe(up)">
                                      <p:cBhvr>
                                        <p:cTn id="24" dur="500"/>
                                        <p:tgtEl>
                                          <p:spTgt spid="26630">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26630">
                                            <p:txEl>
                                              <p:pRg st="5" end="5"/>
                                            </p:txEl>
                                          </p:spTgt>
                                        </p:tgtEl>
                                        <p:attrNameLst>
                                          <p:attrName>style.visibility</p:attrName>
                                        </p:attrNameLst>
                                      </p:cBhvr>
                                      <p:to>
                                        <p:strVal val="visible"/>
                                      </p:to>
                                    </p:set>
                                    <p:animEffect transition="in" filter="wipe(up)">
                                      <p:cBhvr>
                                        <p:cTn id="29" dur="500"/>
                                        <p:tgtEl>
                                          <p:spTgt spid="2663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Date Placeholder 1"/>
          <p:cNvSpPr>
            <a:spLocks noGrp="1"/>
          </p:cNvSpPr>
          <p:nvPr>
            <p:ph type="dt" sz="quarter" idx="10"/>
          </p:nvPr>
        </p:nvSpPr>
        <p:spPr>
          <a:noFill/>
        </p:spPr>
        <p:txBody>
          <a:bodyPr/>
          <a:lstStyle/>
          <a:p>
            <a:fld id="{F7BC6382-F985-47D8-90AF-A6007DCDE928}" type="datetime1">
              <a:rPr lang="en-US"/>
              <a:pPr/>
              <a:t>11/13/2009</a:t>
            </a:fld>
            <a:endParaRPr lang="en-US"/>
          </a:p>
        </p:txBody>
      </p:sp>
      <p:sp>
        <p:nvSpPr>
          <p:cNvPr id="15363" name="Footer Placeholder 2"/>
          <p:cNvSpPr>
            <a:spLocks noGrp="1"/>
          </p:cNvSpPr>
          <p:nvPr>
            <p:ph type="ftr" sz="quarter" idx="11"/>
          </p:nvPr>
        </p:nvSpPr>
        <p:spPr>
          <a:noFill/>
        </p:spPr>
        <p:txBody>
          <a:bodyPr/>
          <a:lstStyle/>
          <a:p>
            <a:r>
              <a:rPr lang="en-US" smtClean="0"/>
              <a:t>Prepared by Thomas H. Greco, Jr.</a:t>
            </a:r>
          </a:p>
        </p:txBody>
      </p:sp>
      <p:sp>
        <p:nvSpPr>
          <p:cNvPr id="153602" name="Rectangle 2"/>
          <p:cNvSpPr>
            <a:spLocks noChangeArrowheads="1"/>
          </p:cNvSpPr>
          <p:nvPr/>
        </p:nvSpPr>
        <p:spPr bwMode="auto">
          <a:xfrm>
            <a:off x="3886200" y="1981200"/>
            <a:ext cx="5029200" cy="3384550"/>
          </a:xfrm>
          <a:prstGeom prst="rect">
            <a:avLst/>
          </a:prstGeom>
          <a:noFill/>
          <a:ln w="9525">
            <a:noFill/>
            <a:miter lim="800000"/>
            <a:headEnd/>
            <a:tailEnd/>
          </a:ln>
        </p:spPr>
        <p:txBody>
          <a:bodyPr>
            <a:spAutoFit/>
          </a:bodyPr>
          <a:lstStyle/>
          <a:p>
            <a:pPr eaLnBrk="0" hangingPunct="0"/>
            <a:r>
              <a:rPr lang="en-US" sz="2000" b="1" i="1">
                <a:solidFill>
                  <a:srgbClr val="990033"/>
                </a:solidFill>
                <a:cs typeface="Times New Roman" pitchFamily="18" charset="0"/>
              </a:rPr>
              <a:t>“We stand at a critical moment in Earth’s history, a time when humanity must choose its future. ….To move forward we must recognize that in the midst of a magnificent diversity of cultures and life forms </a:t>
            </a:r>
            <a:r>
              <a:rPr lang="en-US" sz="2000" b="1" i="1">
                <a:solidFill>
                  <a:srgbClr val="003399"/>
                </a:solidFill>
                <a:cs typeface="Times New Roman" pitchFamily="18" charset="0"/>
              </a:rPr>
              <a:t>we are one human family and one Earth Community with a common destiny.”</a:t>
            </a:r>
          </a:p>
          <a:p>
            <a:pPr eaLnBrk="0" hangingPunct="0"/>
            <a:r>
              <a:rPr lang="en-US" sz="3600">
                <a:latin typeface="Times New Roman" pitchFamily="18" charset="0"/>
                <a:cs typeface="Times New Roman" pitchFamily="18" charset="0"/>
              </a:rPr>
              <a:t>	</a:t>
            </a:r>
            <a:r>
              <a:rPr lang="en-US" sz="2000" b="1">
                <a:latin typeface="Times New Roman" pitchFamily="18" charset="0"/>
                <a:cs typeface="Times New Roman" pitchFamily="18" charset="0"/>
              </a:rPr>
              <a:t>– </a:t>
            </a:r>
            <a:r>
              <a:rPr lang="en-US" sz="2000" b="1" i="1">
                <a:latin typeface="Times New Roman" pitchFamily="18" charset="0"/>
                <a:cs typeface="Times New Roman" pitchFamily="18" charset="0"/>
              </a:rPr>
              <a:t>The Earth Charter</a:t>
            </a:r>
          </a:p>
        </p:txBody>
      </p:sp>
      <p:pic>
        <p:nvPicPr>
          <p:cNvPr id="153603" name="Picture 3" descr="The most famous photograph of all time. NASA's Full Earth. Taken in December 1972  during the Apollo 17 voyage to the Taurus-Littrow region of the Moon."/>
          <p:cNvPicPr>
            <a:picLocks noChangeAspect="1" noChangeArrowheads="1"/>
          </p:cNvPicPr>
          <p:nvPr/>
        </p:nvPicPr>
        <p:blipFill>
          <a:blip r:embed="rId4" cstate="print"/>
          <a:srcRect/>
          <a:stretch>
            <a:fillRect/>
          </a:stretch>
        </p:blipFill>
        <p:spPr bwMode="auto">
          <a:xfrm>
            <a:off x="0" y="2286000"/>
            <a:ext cx="3836988" cy="3703638"/>
          </a:xfrm>
          <a:prstGeom prst="rect">
            <a:avLst/>
          </a:prstGeom>
          <a:noFill/>
          <a:ln w="9525">
            <a:noFill/>
            <a:miter lim="800000"/>
            <a:headEnd/>
            <a:tailEnd/>
          </a:ln>
        </p:spPr>
      </p:pic>
      <p:sp>
        <p:nvSpPr>
          <p:cNvPr id="15366" name="Text Box 4"/>
          <p:cNvSpPr txBox="1">
            <a:spLocks noChangeArrowheads="1"/>
          </p:cNvSpPr>
          <p:nvPr/>
        </p:nvSpPr>
        <p:spPr bwMode="auto">
          <a:xfrm>
            <a:off x="228600" y="381000"/>
            <a:ext cx="8763000" cy="1077913"/>
          </a:xfrm>
          <a:prstGeom prst="rect">
            <a:avLst/>
          </a:prstGeom>
          <a:noFill/>
          <a:ln w="9525">
            <a:noFill/>
            <a:miter lim="800000"/>
            <a:headEnd/>
            <a:tailEnd/>
          </a:ln>
        </p:spPr>
        <p:txBody>
          <a:bodyPr>
            <a:spAutoFit/>
          </a:bodyPr>
          <a:lstStyle/>
          <a:p>
            <a:pPr eaLnBrk="0" hangingPunct="0"/>
            <a:r>
              <a:rPr lang="en-US" sz="3200"/>
              <a:t>Societal Metamorphosis </a:t>
            </a:r>
          </a:p>
          <a:p>
            <a:pPr eaLnBrk="0" hangingPunct="0"/>
            <a:r>
              <a:rPr lang="en-US" sz="3200"/>
              <a:t>	</a:t>
            </a:r>
            <a:r>
              <a:rPr lang="en-US" sz="2800" b="1">
                <a:solidFill>
                  <a:srgbClr val="008000"/>
                </a:solidFill>
              </a:rPr>
              <a:t>Transcending the Growth Imperative </a:t>
            </a:r>
          </a:p>
        </p:txBody>
      </p:sp>
      <p:sp>
        <p:nvSpPr>
          <p:cNvPr id="15367" name="Slide Number Placeholder 7"/>
          <p:cNvSpPr>
            <a:spLocks noGrp="1"/>
          </p:cNvSpPr>
          <p:nvPr>
            <p:ph type="sldNum" sz="quarter" idx="12"/>
          </p:nvPr>
        </p:nvSpPr>
        <p:spPr>
          <a:noFill/>
        </p:spPr>
        <p:txBody>
          <a:bodyPr/>
          <a:lstStyle/>
          <a:p>
            <a:fld id="{39639B0E-A29F-4214-9CB9-2AC07571F205}" type="slidenum">
              <a:rPr lang="en-US" smtClean="0"/>
              <a:pPr/>
              <a:t>17</a:t>
            </a:fld>
            <a:endParaRPr lang="en-US" smtClean="0"/>
          </a:p>
        </p:txBody>
      </p:sp>
    </p:spTree>
    <p:custDataLst>
      <p:tags r:id="rId1"/>
    </p:custData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3602"/>
                                        </p:tgtEl>
                                        <p:attrNameLst>
                                          <p:attrName>style.visibility</p:attrName>
                                        </p:attrNameLst>
                                      </p:cBhvr>
                                      <p:to>
                                        <p:strVal val="visible"/>
                                      </p:to>
                                    </p:set>
                                    <p:animEffect transition="in" filter="fade">
                                      <p:cBhvr>
                                        <p:cTn id="7" dur="1000"/>
                                        <p:tgtEl>
                                          <p:spTgt spid="153602"/>
                                        </p:tgtEl>
                                      </p:cBhvr>
                                    </p:animEffect>
                                  </p:childTnLst>
                                </p:cTn>
                              </p:par>
                              <p:par>
                                <p:cTn id="8" presetID="10" presetClass="entr" presetSubtype="0" fill="hold" nodeType="withEffect">
                                  <p:stCondLst>
                                    <p:cond delay="0"/>
                                  </p:stCondLst>
                                  <p:childTnLst>
                                    <p:set>
                                      <p:cBhvr>
                                        <p:cTn id="9" dur="1" fill="hold">
                                          <p:stCondLst>
                                            <p:cond delay="0"/>
                                          </p:stCondLst>
                                        </p:cTn>
                                        <p:tgtEl>
                                          <p:spTgt spid="153603"/>
                                        </p:tgtEl>
                                        <p:attrNameLst>
                                          <p:attrName>style.visibility</p:attrName>
                                        </p:attrNameLst>
                                      </p:cBhvr>
                                      <p:to>
                                        <p:strVal val="visible"/>
                                      </p:to>
                                    </p:set>
                                    <p:animEffect transition="in" filter="fade">
                                      <p:cBhvr>
                                        <p:cTn id="10" dur="1000"/>
                                        <p:tgtEl>
                                          <p:spTgt spid="153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304800" y="1600200"/>
            <a:ext cx="2743200" cy="3108325"/>
          </a:xfrm>
          <a:prstGeom prst="rect">
            <a:avLst/>
          </a:prstGeom>
          <a:noFill/>
          <a:ln w="9525" algn="ctr">
            <a:noFill/>
            <a:miter lim="800000"/>
            <a:headEnd/>
            <a:tailEnd/>
          </a:ln>
        </p:spPr>
        <p:txBody>
          <a:bodyPr>
            <a:spAutoFit/>
          </a:bodyPr>
          <a:lstStyle/>
          <a:p>
            <a:pPr eaLnBrk="0" hangingPunct="0">
              <a:spcBef>
                <a:spcPct val="50000"/>
              </a:spcBef>
              <a:buFont typeface="Arial" pitchFamily="34" charset="0"/>
              <a:buChar char="•"/>
            </a:pPr>
            <a:r>
              <a:rPr lang="en-US" sz="2800"/>
              <a:t> Superfluous accumulation,</a:t>
            </a:r>
          </a:p>
          <a:p>
            <a:pPr eaLnBrk="0" hangingPunct="0">
              <a:spcBef>
                <a:spcPct val="50000"/>
              </a:spcBef>
              <a:buFont typeface="Arial" pitchFamily="34" charset="0"/>
              <a:buChar char="•"/>
            </a:pPr>
            <a:r>
              <a:rPr lang="en-US" sz="2800"/>
              <a:t> violent conflict, and</a:t>
            </a:r>
          </a:p>
          <a:p>
            <a:pPr eaLnBrk="0" hangingPunct="0">
              <a:spcBef>
                <a:spcPct val="50000"/>
              </a:spcBef>
              <a:buFont typeface="Arial" pitchFamily="34" charset="0"/>
              <a:buChar char="•"/>
            </a:pPr>
            <a:r>
              <a:rPr lang="en-US" sz="2800"/>
              <a:t> wasteful consumption</a:t>
            </a:r>
            <a:r>
              <a:rPr lang="en-US" sz="2400"/>
              <a:t> </a:t>
            </a:r>
          </a:p>
        </p:txBody>
      </p:sp>
      <p:sp>
        <p:nvSpPr>
          <p:cNvPr id="16387" name="Text Box 4"/>
          <p:cNvSpPr txBox="1">
            <a:spLocks noChangeArrowheads="1"/>
          </p:cNvSpPr>
          <p:nvPr/>
        </p:nvSpPr>
        <p:spPr bwMode="auto">
          <a:xfrm>
            <a:off x="304800" y="4800600"/>
            <a:ext cx="1066800" cy="519113"/>
          </a:xfrm>
          <a:prstGeom prst="rect">
            <a:avLst/>
          </a:prstGeom>
          <a:noFill/>
          <a:ln w="9525" algn="ctr">
            <a:noFill/>
            <a:miter lim="800000"/>
            <a:headEnd/>
            <a:tailEnd/>
          </a:ln>
        </p:spPr>
        <p:txBody>
          <a:bodyPr>
            <a:spAutoFit/>
          </a:bodyPr>
          <a:lstStyle/>
          <a:p>
            <a:pPr eaLnBrk="0" hangingPunct="0">
              <a:spcBef>
                <a:spcPct val="50000"/>
              </a:spcBef>
            </a:pPr>
            <a:r>
              <a:rPr lang="en-US" sz="2800" b="1"/>
              <a:t>To</a:t>
            </a:r>
          </a:p>
        </p:txBody>
      </p:sp>
      <p:sp>
        <p:nvSpPr>
          <p:cNvPr id="16388" name="Text Box 5"/>
          <p:cNvSpPr txBox="1">
            <a:spLocks noChangeArrowheads="1"/>
          </p:cNvSpPr>
          <p:nvPr/>
        </p:nvSpPr>
        <p:spPr bwMode="auto">
          <a:xfrm>
            <a:off x="609600" y="5410200"/>
            <a:ext cx="5410200" cy="523875"/>
          </a:xfrm>
          <a:prstGeom prst="rect">
            <a:avLst/>
          </a:prstGeom>
          <a:noFill/>
          <a:ln w="9525" algn="ctr">
            <a:noFill/>
            <a:miter lim="800000"/>
            <a:headEnd/>
            <a:tailEnd/>
          </a:ln>
        </p:spPr>
        <p:txBody>
          <a:bodyPr>
            <a:spAutoFit/>
          </a:bodyPr>
          <a:lstStyle/>
          <a:p>
            <a:pPr eaLnBrk="0" hangingPunct="0">
              <a:spcBef>
                <a:spcPct val="50000"/>
              </a:spcBef>
            </a:pPr>
            <a:r>
              <a:rPr lang="en-US" sz="2800" b="1">
                <a:solidFill>
                  <a:srgbClr val="008000"/>
                </a:solidFill>
              </a:rPr>
              <a:t>Sustainable conviviality</a:t>
            </a:r>
          </a:p>
        </p:txBody>
      </p:sp>
      <p:sp>
        <p:nvSpPr>
          <p:cNvPr id="16389" name="TextBox 5"/>
          <p:cNvSpPr txBox="1">
            <a:spLocks noChangeArrowheads="1"/>
          </p:cNvSpPr>
          <p:nvPr/>
        </p:nvSpPr>
        <p:spPr bwMode="auto">
          <a:xfrm>
            <a:off x="304800" y="914400"/>
            <a:ext cx="1346200" cy="523875"/>
          </a:xfrm>
          <a:prstGeom prst="rect">
            <a:avLst/>
          </a:prstGeom>
          <a:noFill/>
          <a:ln w="9525">
            <a:noFill/>
            <a:miter lim="800000"/>
            <a:headEnd/>
            <a:tailEnd/>
          </a:ln>
        </p:spPr>
        <p:txBody>
          <a:bodyPr wrap="none">
            <a:spAutoFit/>
          </a:bodyPr>
          <a:lstStyle/>
          <a:p>
            <a:pPr eaLnBrk="0" hangingPunct="0">
              <a:spcBef>
                <a:spcPct val="50000"/>
              </a:spcBef>
            </a:pPr>
            <a:r>
              <a:rPr lang="en-US" sz="2800" b="1">
                <a:solidFill>
                  <a:srgbClr val="000000"/>
                </a:solidFill>
              </a:rPr>
              <a:t>From </a:t>
            </a:r>
          </a:p>
        </p:txBody>
      </p:sp>
      <p:sp>
        <p:nvSpPr>
          <p:cNvPr id="16390" name="Date Placeholder 6"/>
          <p:cNvSpPr>
            <a:spLocks noGrp="1"/>
          </p:cNvSpPr>
          <p:nvPr>
            <p:ph type="dt" sz="quarter" idx="10"/>
          </p:nvPr>
        </p:nvSpPr>
        <p:spPr>
          <a:noFill/>
        </p:spPr>
        <p:txBody>
          <a:bodyPr/>
          <a:lstStyle/>
          <a:p>
            <a:fld id="{4E872905-1234-48CD-B73A-C109A0ADA54F}" type="datetime1">
              <a:rPr lang="en-US"/>
              <a:pPr/>
              <a:t>11/13/2009</a:t>
            </a:fld>
            <a:endParaRPr lang="en-US"/>
          </a:p>
        </p:txBody>
      </p:sp>
      <p:sp>
        <p:nvSpPr>
          <p:cNvPr id="16391" name="Footer Placeholder 8"/>
          <p:cNvSpPr>
            <a:spLocks noGrp="1"/>
          </p:cNvSpPr>
          <p:nvPr>
            <p:ph type="ftr" sz="quarter" idx="11"/>
          </p:nvPr>
        </p:nvSpPr>
        <p:spPr>
          <a:noFill/>
        </p:spPr>
        <p:txBody>
          <a:bodyPr/>
          <a:lstStyle/>
          <a:p>
            <a:r>
              <a:rPr lang="en-US" smtClean="0"/>
              <a:t>Prepared by Thomas H. Greco, Jr.</a:t>
            </a:r>
          </a:p>
        </p:txBody>
      </p:sp>
      <p:pic>
        <p:nvPicPr>
          <p:cNvPr id="16392" name="Picture 9" descr="HPIM4987.JPG"/>
          <p:cNvPicPr>
            <a:picLocks noChangeAspect="1"/>
          </p:cNvPicPr>
          <p:nvPr/>
        </p:nvPicPr>
        <p:blipFill>
          <a:blip r:embed="rId3" cstate="print"/>
          <a:srcRect/>
          <a:stretch>
            <a:fillRect/>
          </a:stretch>
        </p:blipFill>
        <p:spPr bwMode="auto">
          <a:xfrm>
            <a:off x="2997200" y="304800"/>
            <a:ext cx="5956300" cy="5105400"/>
          </a:xfrm>
          <a:prstGeom prst="rect">
            <a:avLst/>
          </a:prstGeom>
          <a:noFill/>
          <a:ln w="9525">
            <a:noFill/>
            <a:miter lim="800000"/>
            <a:headEnd/>
            <a:tailEnd/>
          </a:ln>
        </p:spPr>
      </p:pic>
      <p:sp>
        <p:nvSpPr>
          <p:cNvPr id="16393" name="Slide Number Placeholder 9"/>
          <p:cNvSpPr>
            <a:spLocks noGrp="1"/>
          </p:cNvSpPr>
          <p:nvPr>
            <p:ph type="sldNum" sz="quarter" idx="12"/>
          </p:nvPr>
        </p:nvSpPr>
        <p:spPr>
          <a:noFill/>
        </p:spPr>
        <p:txBody>
          <a:bodyPr/>
          <a:lstStyle/>
          <a:p>
            <a:fld id="{CD22E9DD-A222-4C3A-A75A-13511DEF621D}" type="slidenum">
              <a:rPr lang="en-US" smtClean="0"/>
              <a:pPr/>
              <a:t>18</a:t>
            </a:fld>
            <a:endParaRPr lang="en-US" smtClean="0"/>
          </a:p>
        </p:txBody>
      </p:sp>
    </p:spTree>
  </p:cSld>
  <p:clrMapOvr>
    <a:masterClrMapping/>
  </p:clrMapOvr>
  <p:transition spd="med">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fld id="{84FFF693-EC6B-4F43-80AE-FF84DC1EAE74}" type="datetime1">
              <a:rPr lang="en-US"/>
              <a:pPr/>
              <a:t>11/13/2009</a:t>
            </a:fld>
            <a:endParaRPr lang="en-US"/>
          </a:p>
        </p:txBody>
      </p:sp>
      <p:sp>
        <p:nvSpPr>
          <p:cNvPr id="17411" name="Footer Placeholder 4"/>
          <p:cNvSpPr>
            <a:spLocks noGrp="1"/>
          </p:cNvSpPr>
          <p:nvPr>
            <p:ph type="ftr" sz="quarter" idx="11"/>
          </p:nvPr>
        </p:nvSpPr>
        <p:spPr>
          <a:noFill/>
        </p:spPr>
        <p:txBody>
          <a:bodyPr/>
          <a:lstStyle/>
          <a:p>
            <a:r>
              <a:rPr lang="en-US" smtClean="0"/>
              <a:t>Prepared by Thomas H. Greco, Jr.</a:t>
            </a:r>
          </a:p>
        </p:txBody>
      </p:sp>
      <p:sp>
        <p:nvSpPr>
          <p:cNvPr id="17412" name="Rectangle 2"/>
          <p:cNvSpPr>
            <a:spLocks noGrp="1" noChangeArrowheads="1"/>
          </p:cNvSpPr>
          <p:nvPr>
            <p:ph type="title"/>
          </p:nvPr>
        </p:nvSpPr>
        <p:spPr>
          <a:xfrm>
            <a:off x="457200" y="228600"/>
            <a:ext cx="8229600" cy="1249363"/>
          </a:xfrm>
        </p:spPr>
        <p:txBody>
          <a:bodyPr>
            <a:normAutofit fontScale="90000"/>
          </a:bodyPr>
          <a:lstStyle/>
          <a:p>
            <a:pPr eaLnBrk="1" hangingPunct="1"/>
            <a:r>
              <a:rPr lang="en-US" sz="4000" dirty="0" smtClean="0"/>
              <a:t>Relocalization Means a </a:t>
            </a:r>
            <a:br>
              <a:rPr lang="en-US" sz="4000" dirty="0" smtClean="0"/>
            </a:br>
            <a:r>
              <a:rPr lang="en-US" sz="4000" dirty="0" smtClean="0">
                <a:solidFill>
                  <a:srgbClr val="C00000"/>
                </a:solidFill>
              </a:rPr>
              <a:t>Shift of power!</a:t>
            </a:r>
          </a:p>
        </p:txBody>
      </p:sp>
      <p:sp>
        <p:nvSpPr>
          <p:cNvPr id="18438" name="Rectangle 3"/>
          <p:cNvSpPr>
            <a:spLocks noGrp="1" noChangeArrowheads="1"/>
          </p:cNvSpPr>
          <p:nvPr>
            <p:ph type="body" idx="1"/>
          </p:nvPr>
        </p:nvSpPr>
        <p:spPr>
          <a:xfrm>
            <a:off x="457200" y="1752600"/>
            <a:ext cx="8305800" cy="4267200"/>
          </a:xfrm>
        </p:spPr>
        <p:txBody>
          <a:bodyPr/>
          <a:lstStyle/>
          <a:p>
            <a:pPr marL="341313" indent="-341313" eaLnBrk="1" hangingPunct="1"/>
            <a:r>
              <a:rPr lang="en-US" sz="2400" b="1" dirty="0" smtClean="0">
                <a:solidFill>
                  <a:srgbClr val="40A329"/>
                </a:solidFill>
              </a:rPr>
              <a:t>Reclaim the Credit Commons </a:t>
            </a:r>
          </a:p>
          <a:p>
            <a:pPr marL="341313" indent="-341313" eaLnBrk="1" hangingPunct="1">
              <a:buNone/>
            </a:pPr>
            <a:r>
              <a:rPr lang="en-US" sz="2400" b="1" dirty="0" smtClean="0">
                <a:solidFill>
                  <a:srgbClr val="40A329"/>
                </a:solidFill>
              </a:rPr>
              <a:t>	by Reorganizing the Exchange Function</a:t>
            </a:r>
          </a:p>
          <a:p>
            <a:pPr marL="976313" lvl="1" indent="-293688" eaLnBrk="1" hangingPunct="1"/>
            <a:r>
              <a:rPr lang="en-US" sz="2200" dirty="0" smtClean="0"/>
              <a:t>Organize and use community exchange systems and complementary currencies.</a:t>
            </a:r>
          </a:p>
          <a:p>
            <a:pPr marL="341313" indent="-341313" eaLnBrk="1" hangingPunct="1"/>
            <a:r>
              <a:rPr lang="en-US" sz="2400" dirty="0" smtClean="0">
                <a:solidFill>
                  <a:srgbClr val="40A329"/>
                </a:solidFill>
              </a:rPr>
              <a:t>Rethink Your Personal Finances and Invest in the Butterfly, Not the Caterpillar</a:t>
            </a:r>
          </a:p>
          <a:p>
            <a:pPr marL="976313" lvl="1" indent="-293688" eaLnBrk="1" hangingPunct="1"/>
            <a:r>
              <a:rPr lang="en-US" sz="2200" dirty="0" smtClean="0"/>
              <a:t>Spending</a:t>
            </a:r>
          </a:p>
          <a:p>
            <a:pPr marL="976313" lvl="1" indent="-293688" eaLnBrk="1" hangingPunct="1"/>
            <a:r>
              <a:rPr lang="en-US" sz="2200" dirty="0" smtClean="0"/>
              <a:t>Saving</a:t>
            </a:r>
          </a:p>
          <a:p>
            <a:pPr marL="976313" lvl="1" indent="-293688" eaLnBrk="1" hangingPunct="1"/>
            <a:r>
              <a:rPr lang="en-US" sz="2200" dirty="0" smtClean="0"/>
              <a:t>Investing</a:t>
            </a:r>
          </a:p>
          <a:p>
            <a:pPr marL="976313" lvl="1" indent="-293688" eaLnBrk="1" hangingPunct="1">
              <a:buFont typeface="Wingdings" pitchFamily="2" charset="2"/>
              <a:buNone/>
            </a:pPr>
            <a:r>
              <a:rPr lang="en-US" sz="2200" dirty="0" smtClean="0"/>
              <a:t>Should be consistent with your values and in support of your local communities.</a:t>
            </a:r>
          </a:p>
        </p:txBody>
      </p:sp>
      <p:sp>
        <p:nvSpPr>
          <p:cNvPr id="17414" name="Slide Number Placeholder 6"/>
          <p:cNvSpPr>
            <a:spLocks noGrp="1"/>
          </p:cNvSpPr>
          <p:nvPr>
            <p:ph type="sldNum" sz="quarter" idx="12"/>
          </p:nvPr>
        </p:nvSpPr>
        <p:spPr>
          <a:noFill/>
        </p:spPr>
        <p:txBody>
          <a:bodyPr/>
          <a:lstStyle/>
          <a:p>
            <a:fld id="{FBA6888F-45D6-45CC-92FB-A4F321B9ED5F}" type="slidenum">
              <a:rPr lang="en-US" smtClean="0"/>
              <a:pPr/>
              <a:t>19</a:t>
            </a:fld>
            <a:endParaRPr lang="en-US" smtClean="0"/>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438">
                                            <p:txEl>
                                              <p:pRg st="0" end="0"/>
                                            </p:txEl>
                                          </p:spTgt>
                                        </p:tgtEl>
                                        <p:attrNameLst>
                                          <p:attrName>style.visibility</p:attrName>
                                        </p:attrNameLst>
                                      </p:cBhvr>
                                      <p:to>
                                        <p:strVal val="visible"/>
                                      </p:to>
                                    </p:set>
                                    <p:animEffect transition="in" filter="wipe(up)">
                                      <p:cBhvr>
                                        <p:cTn id="7" dur="500"/>
                                        <p:tgtEl>
                                          <p:spTgt spid="18438">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8438">
                                            <p:txEl>
                                              <p:pRg st="1" end="1"/>
                                            </p:txEl>
                                          </p:spTgt>
                                        </p:tgtEl>
                                        <p:attrNameLst>
                                          <p:attrName>style.visibility</p:attrName>
                                        </p:attrNameLst>
                                      </p:cBhvr>
                                      <p:to>
                                        <p:strVal val="visible"/>
                                      </p:to>
                                    </p:set>
                                    <p:animEffect transition="in" filter="wipe(up)">
                                      <p:cBhvr>
                                        <p:cTn id="11" dur="500"/>
                                        <p:tgtEl>
                                          <p:spTgt spid="18438">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8438">
                                            <p:txEl>
                                              <p:pRg st="2" end="2"/>
                                            </p:txEl>
                                          </p:spTgt>
                                        </p:tgtEl>
                                        <p:attrNameLst>
                                          <p:attrName>style.visibility</p:attrName>
                                        </p:attrNameLst>
                                      </p:cBhvr>
                                      <p:to>
                                        <p:strVal val="visible"/>
                                      </p:to>
                                    </p:set>
                                    <p:animEffect transition="in" filter="wipe(up)">
                                      <p:cBhvr>
                                        <p:cTn id="15" dur="500"/>
                                        <p:tgtEl>
                                          <p:spTgt spid="18438">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8438">
                                            <p:txEl>
                                              <p:pRg st="3" end="3"/>
                                            </p:txEl>
                                          </p:spTgt>
                                        </p:tgtEl>
                                        <p:attrNameLst>
                                          <p:attrName>style.visibility</p:attrName>
                                        </p:attrNameLst>
                                      </p:cBhvr>
                                      <p:to>
                                        <p:strVal val="visible"/>
                                      </p:to>
                                    </p:set>
                                    <p:animEffect transition="in" filter="wipe(up)">
                                      <p:cBhvr>
                                        <p:cTn id="20" dur="500"/>
                                        <p:tgtEl>
                                          <p:spTgt spid="18438">
                                            <p:txEl>
                                              <p:pRg st="3" end="3"/>
                                            </p:txEl>
                                          </p:spTgt>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18438">
                                            <p:txEl>
                                              <p:pRg st="4" end="4"/>
                                            </p:txEl>
                                          </p:spTgt>
                                        </p:tgtEl>
                                        <p:attrNameLst>
                                          <p:attrName>style.visibility</p:attrName>
                                        </p:attrNameLst>
                                      </p:cBhvr>
                                      <p:to>
                                        <p:strVal val="visible"/>
                                      </p:to>
                                    </p:set>
                                    <p:animEffect transition="in" filter="wipe(up)">
                                      <p:cBhvr>
                                        <p:cTn id="24" dur="500"/>
                                        <p:tgtEl>
                                          <p:spTgt spid="18438">
                                            <p:txEl>
                                              <p:pRg st="4" end="4"/>
                                            </p:txEl>
                                          </p:spTgt>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8438">
                                            <p:txEl>
                                              <p:pRg st="5" end="5"/>
                                            </p:txEl>
                                          </p:spTgt>
                                        </p:tgtEl>
                                        <p:attrNameLst>
                                          <p:attrName>style.visibility</p:attrName>
                                        </p:attrNameLst>
                                      </p:cBhvr>
                                      <p:to>
                                        <p:strVal val="visible"/>
                                      </p:to>
                                    </p:set>
                                    <p:animEffect transition="in" filter="wipe(up)">
                                      <p:cBhvr>
                                        <p:cTn id="28" dur="500"/>
                                        <p:tgtEl>
                                          <p:spTgt spid="18438">
                                            <p:txEl>
                                              <p:pRg st="5" end="5"/>
                                            </p:txEl>
                                          </p:spTgt>
                                        </p:tgtEl>
                                      </p:cBhvr>
                                    </p:animEffect>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18438">
                                            <p:txEl>
                                              <p:pRg st="6" end="6"/>
                                            </p:txEl>
                                          </p:spTgt>
                                        </p:tgtEl>
                                        <p:attrNameLst>
                                          <p:attrName>style.visibility</p:attrName>
                                        </p:attrNameLst>
                                      </p:cBhvr>
                                      <p:to>
                                        <p:strVal val="visible"/>
                                      </p:to>
                                    </p:set>
                                    <p:animEffect transition="in" filter="wipe(up)">
                                      <p:cBhvr>
                                        <p:cTn id="32" dur="500"/>
                                        <p:tgtEl>
                                          <p:spTgt spid="18438">
                                            <p:txEl>
                                              <p:pRg st="6" end="6"/>
                                            </p:txEl>
                                          </p:spTgt>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8438">
                                            <p:txEl>
                                              <p:pRg st="7" end="7"/>
                                            </p:txEl>
                                          </p:spTgt>
                                        </p:tgtEl>
                                        <p:attrNameLst>
                                          <p:attrName>style.visibility</p:attrName>
                                        </p:attrNameLst>
                                      </p:cBhvr>
                                      <p:to>
                                        <p:strVal val="visible"/>
                                      </p:to>
                                    </p:set>
                                    <p:animEffect transition="in" filter="wipe(up)">
                                      <p:cBhvr>
                                        <p:cTn id="36" dur="500"/>
                                        <p:tgtEl>
                                          <p:spTgt spid="1843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Title 1"/>
          <p:cNvSpPr>
            <a:spLocks noGrp="1"/>
          </p:cNvSpPr>
          <p:nvPr>
            <p:ph type="title"/>
          </p:nvPr>
        </p:nvSpPr>
        <p:spPr>
          <a:xfrm>
            <a:off x="609600" y="381000"/>
            <a:ext cx="8326438" cy="1066800"/>
          </a:xfrm>
        </p:spPr>
        <p:txBody>
          <a:bodyPr/>
          <a:lstStyle/>
          <a:p>
            <a:pPr eaLnBrk="1" hangingPunct="1"/>
            <a:r>
              <a:rPr lang="en-US" smtClean="0"/>
              <a:t>Transitions</a:t>
            </a:r>
          </a:p>
        </p:txBody>
      </p:sp>
      <p:sp>
        <p:nvSpPr>
          <p:cNvPr id="13315" name="Content Placeholder 2"/>
          <p:cNvSpPr>
            <a:spLocks noGrp="1"/>
          </p:cNvSpPr>
          <p:nvPr>
            <p:ph idx="1"/>
          </p:nvPr>
        </p:nvSpPr>
        <p:spPr>
          <a:xfrm>
            <a:off x="533400" y="1524000"/>
            <a:ext cx="8345488" cy="4227513"/>
          </a:xfrm>
        </p:spPr>
        <p:txBody>
          <a:bodyPr/>
          <a:lstStyle/>
          <a:p>
            <a:pPr eaLnBrk="1" hangingPunct="1">
              <a:spcBef>
                <a:spcPts val="0"/>
              </a:spcBef>
              <a:spcAft>
                <a:spcPts val="600"/>
              </a:spcAft>
            </a:pPr>
            <a:r>
              <a:rPr lang="en-US" dirty="0" smtClean="0"/>
              <a:t>Devolution of power and control</a:t>
            </a:r>
          </a:p>
          <a:p>
            <a:pPr eaLnBrk="1" hangingPunct="1">
              <a:spcBef>
                <a:spcPts val="0"/>
              </a:spcBef>
              <a:spcAft>
                <a:spcPts val="600"/>
              </a:spcAft>
            </a:pPr>
            <a:r>
              <a:rPr lang="en-US" dirty="0" smtClean="0"/>
              <a:t>Sustainable Development </a:t>
            </a:r>
            <a:r>
              <a:rPr lang="en-US" i="1" dirty="0" smtClean="0"/>
              <a:t>vs. </a:t>
            </a:r>
            <a:r>
              <a:rPr lang="en-US" dirty="0" smtClean="0"/>
              <a:t>Growth</a:t>
            </a:r>
          </a:p>
          <a:p>
            <a:pPr eaLnBrk="1" hangingPunct="1">
              <a:spcBef>
                <a:spcPts val="0"/>
              </a:spcBef>
              <a:spcAft>
                <a:spcPts val="600"/>
              </a:spcAft>
            </a:pPr>
            <a:r>
              <a:rPr lang="en-US" dirty="0" smtClean="0"/>
              <a:t>Steady-state economy</a:t>
            </a:r>
          </a:p>
          <a:p>
            <a:pPr eaLnBrk="1" hangingPunct="1">
              <a:spcBef>
                <a:spcPts val="0"/>
              </a:spcBef>
              <a:spcAft>
                <a:spcPts val="600"/>
              </a:spcAft>
            </a:pPr>
            <a:r>
              <a:rPr lang="en-US" dirty="0" smtClean="0"/>
              <a:t>Livelihood </a:t>
            </a:r>
            <a:r>
              <a:rPr lang="en-US" i="1" dirty="0" smtClean="0"/>
              <a:t>vs. </a:t>
            </a:r>
            <a:r>
              <a:rPr lang="en-US" dirty="0" smtClean="0"/>
              <a:t>Jobs</a:t>
            </a:r>
          </a:p>
          <a:p>
            <a:pPr eaLnBrk="1" hangingPunct="1">
              <a:spcBef>
                <a:spcPts val="0"/>
              </a:spcBef>
              <a:spcAft>
                <a:spcPts val="600"/>
              </a:spcAft>
            </a:pPr>
            <a:r>
              <a:rPr lang="en-US" dirty="0" smtClean="0"/>
              <a:t>More equitable distribution </a:t>
            </a:r>
            <a:r>
              <a:rPr lang="en-US" i="1" dirty="0" smtClean="0"/>
              <a:t>vs. </a:t>
            </a:r>
            <a:r>
              <a:rPr lang="en-US" dirty="0" smtClean="0"/>
              <a:t>increasing disparities of income and wealth</a:t>
            </a:r>
          </a:p>
          <a:p>
            <a:pPr eaLnBrk="1" hangingPunct="1">
              <a:spcBef>
                <a:spcPts val="0"/>
              </a:spcBef>
              <a:spcAft>
                <a:spcPts val="600"/>
              </a:spcAft>
            </a:pPr>
            <a:r>
              <a:rPr lang="en-US" dirty="0" smtClean="0"/>
              <a:t>Quality of Life </a:t>
            </a:r>
            <a:r>
              <a:rPr lang="en-US" i="1" dirty="0" smtClean="0"/>
              <a:t>vs. </a:t>
            </a:r>
            <a:r>
              <a:rPr lang="en-US" dirty="0" smtClean="0"/>
              <a:t>Quantity of Consumption</a:t>
            </a:r>
          </a:p>
        </p:txBody>
      </p:sp>
      <p:sp>
        <p:nvSpPr>
          <p:cNvPr id="5" name="Slide Number Placeholder 4"/>
          <p:cNvSpPr>
            <a:spLocks noGrp="1"/>
          </p:cNvSpPr>
          <p:nvPr>
            <p:ph type="sldNum" sz="quarter" idx="11"/>
          </p:nvPr>
        </p:nvSpPr>
        <p:spPr/>
        <p:txBody>
          <a:bodyPr/>
          <a:lstStyle/>
          <a:p>
            <a:pPr>
              <a:defRPr/>
            </a:pPr>
            <a:fld id="{6E5FC9F8-B57C-4CBF-B3A3-EAEBAC420952}" type="slidenum">
              <a:rPr lang="en-US"/>
              <a:pPr>
                <a:defRPr/>
              </a:pPr>
              <a:t>20</a:t>
            </a:fld>
            <a:endParaRPr lang="en-US"/>
          </a:p>
        </p:txBody>
      </p:sp>
    </p:spTree>
  </p:cSld>
  <p:clrMapOvr>
    <a:masterClrMapping/>
  </p:clrMapOvr>
  <p:transition spd="med">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pPr eaLnBrk="1" hangingPunct="1"/>
            <a:r>
              <a:rPr lang="en-US" b="1" smtClean="0"/>
              <a:t>A New Paradigm for Community Development </a:t>
            </a:r>
          </a:p>
        </p:txBody>
      </p:sp>
      <p:sp>
        <p:nvSpPr>
          <p:cNvPr id="4099" name="Rectangle 3"/>
          <p:cNvSpPr>
            <a:spLocks noGrp="1" noChangeArrowheads="1"/>
          </p:cNvSpPr>
          <p:nvPr>
            <p:ph type="subTitle" idx="1"/>
          </p:nvPr>
        </p:nvSpPr>
        <p:spPr>
          <a:xfrm>
            <a:off x="1066800" y="3429000"/>
            <a:ext cx="7010400" cy="1600200"/>
          </a:xfrm>
        </p:spPr>
        <p:txBody>
          <a:bodyPr/>
          <a:lstStyle/>
          <a:p>
            <a:pPr eaLnBrk="1" hangingPunct="1"/>
            <a:r>
              <a:rPr lang="en-US" smtClean="0"/>
              <a:t>Preparing for a sustainable future and a steady-state economy</a:t>
            </a:r>
          </a:p>
        </p:txBody>
      </p:sp>
    </p:spTree>
  </p:cSld>
  <p:clrMapOvr>
    <a:masterClrMapping/>
  </p:clrMapOvr>
  <p:transition spd="med">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81000" y="228600"/>
            <a:ext cx="8458200" cy="1295400"/>
          </a:xfrm>
        </p:spPr>
        <p:txBody>
          <a:bodyPr>
            <a:normAutofit fontScale="90000"/>
          </a:bodyPr>
          <a:lstStyle/>
          <a:p>
            <a:pPr eaLnBrk="1" hangingPunct="1"/>
            <a:r>
              <a:rPr lang="en-US" smtClean="0"/>
              <a:t>Common Problems of</a:t>
            </a:r>
            <a:br>
              <a:rPr lang="en-US" smtClean="0"/>
            </a:br>
            <a:r>
              <a:rPr lang="en-US" smtClean="0"/>
              <a:t>Regional Economies </a:t>
            </a:r>
          </a:p>
        </p:txBody>
      </p:sp>
      <p:sp>
        <p:nvSpPr>
          <p:cNvPr id="126979" name="Rectangle 3"/>
          <p:cNvSpPr>
            <a:spLocks noGrp="1" noChangeArrowheads="1"/>
          </p:cNvSpPr>
          <p:nvPr>
            <p:ph type="body" idx="1"/>
          </p:nvPr>
        </p:nvSpPr>
        <p:spPr>
          <a:xfrm>
            <a:off x="457200" y="1752600"/>
            <a:ext cx="8458200" cy="4267200"/>
          </a:xfrm>
        </p:spPr>
        <p:txBody>
          <a:bodyPr>
            <a:normAutofit lnSpcReduction="10000"/>
          </a:bodyPr>
          <a:lstStyle/>
          <a:p>
            <a:pPr eaLnBrk="1" hangingPunct="1">
              <a:spcBef>
                <a:spcPct val="0"/>
              </a:spcBef>
              <a:spcAft>
                <a:spcPts val="600"/>
              </a:spcAft>
            </a:pPr>
            <a:r>
              <a:rPr lang="en-US" sz="2000" dirty="0" smtClean="0"/>
              <a:t>Local producers are forced to compete with outside producers that are:</a:t>
            </a:r>
          </a:p>
          <a:p>
            <a:pPr lvl="1" eaLnBrk="1" hangingPunct="1">
              <a:spcBef>
                <a:spcPct val="0"/>
              </a:spcBef>
              <a:spcAft>
                <a:spcPts val="600"/>
              </a:spcAft>
            </a:pPr>
            <a:r>
              <a:rPr lang="en-US" sz="2000" dirty="0" smtClean="0"/>
              <a:t>Subsidized, </a:t>
            </a:r>
          </a:p>
          <a:p>
            <a:pPr lvl="1" eaLnBrk="1" hangingPunct="1">
              <a:spcBef>
                <a:spcPct val="0"/>
              </a:spcBef>
              <a:spcAft>
                <a:spcPts val="600"/>
              </a:spcAft>
            </a:pPr>
            <a:r>
              <a:rPr lang="en-US" sz="2000" dirty="0" smtClean="0"/>
              <a:t>Enjoy political privilege,</a:t>
            </a:r>
          </a:p>
          <a:p>
            <a:pPr lvl="1" eaLnBrk="1" hangingPunct="1">
              <a:spcBef>
                <a:spcPct val="0"/>
              </a:spcBef>
              <a:spcAft>
                <a:spcPts val="600"/>
              </a:spcAft>
            </a:pPr>
            <a:r>
              <a:rPr lang="en-US" sz="2000" dirty="0" smtClean="0"/>
              <a:t>Have easier access to capital, or </a:t>
            </a:r>
          </a:p>
          <a:p>
            <a:pPr lvl="1" eaLnBrk="1" hangingPunct="1">
              <a:spcBef>
                <a:spcPct val="0"/>
              </a:spcBef>
              <a:spcAft>
                <a:spcPts val="600"/>
              </a:spcAft>
            </a:pPr>
            <a:r>
              <a:rPr lang="en-US" sz="2000" dirty="0" smtClean="0"/>
              <a:t>Do not play by the same rules </a:t>
            </a:r>
          </a:p>
          <a:p>
            <a:pPr eaLnBrk="1" hangingPunct="1">
              <a:spcBef>
                <a:spcPct val="0"/>
              </a:spcBef>
              <a:spcAft>
                <a:spcPts val="600"/>
              </a:spcAft>
            </a:pPr>
            <a:r>
              <a:rPr lang="en-US" sz="2000" dirty="0" smtClean="0"/>
              <a:t>Conventional money is scarce, and money that comes in, goes quickly out again.</a:t>
            </a:r>
          </a:p>
          <a:p>
            <a:pPr eaLnBrk="1" hangingPunct="1">
              <a:spcBef>
                <a:spcPct val="0"/>
              </a:spcBef>
              <a:spcAft>
                <a:spcPts val="600"/>
              </a:spcAft>
            </a:pPr>
            <a:r>
              <a:rPr lang="en-US" sz="2000" dirty="0" smtClean="0"/>
              <a:t>Local businesses are starved for credit &amp; capital. </a:t>
            </a:r>
          </a:p>
          <a:p>
            <a:pPr eaLnBrk="1" hangingPunct="1">
              <a:spcBef>
                <a:spcPct val="0"/>
              </a:spcBef>
              <a:spcAft>
                <a:spcPts val="600"/>
              </a:spcAft>
            </a:pPr>
            <a:r>
              <a:rPr lang="en-US" sz="2000" dirty="0" smtClean="0"/>
              <a:t>Terms of trade are dictated by outside corporate buyers or sellers who dominate markets.</a:t>
            </a:r>
          </a:p>
          <a:p>
            <a:pPr eaLnBrk="1" hangingPunct="1">
              <a:spcBef>
                <a:spcPct val="0"/>
              </a:spcBef>
              <a:spcAft>
                <a:spcPts val="600"/>
              </a:spcAft>
            </a:pPr>
            <a:r>
              <a:rPr lang="en-US" sz="2000" dirty="0" smtClean="0"/>
              <a:t>Resources and wealth are siphoned off by absentee owners.</a:t>
            </a: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26979">
                                            <p:txEl>
                                              <p:pRg st="0" end="0"/>
                                            </p:txEl>
                                          </p:spTgt>
                                        </p:tgtEl>
                                        <p:attrNameLst>
                                          <p:attrName>style.visibility</p:attrName>
                                        </p:attrNameLst>
                                      </p:cBhvr>
                                      <p:to>
                                        <p:strVal val="visible"/>
                                      </p:to>
                                    </p:set>
                                    <p:animEffect transition="in" filter="slide(fromRight)">
                                      <p:cBhvr>
                                        <p:cTn id="7" dur="500"/>
                                        <p:tgtEl>
                                          <p:spTgt spid="126979">
                                            <p:txEl>
                                              <p:pRg st="0" end="0"/>
                                            </p:txEl>
                                          </p:spTgt>
                                        </p:tgtEl>
                                      </p:cBhvr>
                                    </p:animEffect>
                                  </p:childTnLst>
                                </p:cTn>
                              </p:par>
                              <p:par>
                                <p:cTn id="8" presetID="12" presetClass="entr" presetSubtype="2" fill="hold" grpId="0" nodeType="withEffect">
                                  <p:stCondLst>
                                    <p:cond delay="0"/>
                                  </p:stCondLst>
                                  <p:childTnLst>
                                    <p:set>
                                      <p:cBhvr>
                                        <p:cTn id="9" dur="1" fill="hold">
                                          <p:stCondLst>
                                            <p:cond delay="0"/>
                                          </p:stCondLst>
                                        </p:cTn>
                                        <p:tgtEl>
                                          <p:spTgt spid="126979">
                                            <p:txEl>
                                              <p:pRg st="1" end="1"/>
                                            </p:txEl>
                                          </p:spTgt>
                                        </p:tgtEl>
                                        <p:attrNameLst>
                                          <p:attrName>style.visibility</p:attrName>
                                        </p:attrNameLst>
                                      </p:cBhvr>
                                      <p:to>
                                        <p:strVal val="visible"/>
                                      </p:to>
                                    </p:set>
                                    <p:animEffect transition="in" filter="slide(fromRight)">
                                      <p:cBhvr>
                                        <p:cTn id="10" dur="500"/>
                                        <p:tgtEl>
                                          <p:spTgt spid="126979">
                                            <p:txEl>
                                              <p:pRg st="1" end="1"/>
                                            </p:txEl>
                                          </p:spTgt>
                                        </p:tgtEl>
                                      </p:cBhvr>
                                    </p:animEffect>
                                  </p:childTnLst>
                                </p:cTn>
                              </p:par>
                              <p:par>
                                <p:cTn id="11" presetID="12" presetClass="entr" presetSubtype="2" fill="hold" grpId="0" nodeType="withEffect">
                                  <p:stCondLst>
                                    <p:cond delay="0"/>
                                  </p:stCondLst>
                                  <p:childTnLst>
                                    <p:set>
                                      <p:cBhvr>
                                        <p:cTn id="12" dur="1" fill="hold">
                                          <p:stCondLst>
                                            <p:cond delay="0"/>
                                          </p:stCondLst>
                                        </p:cTn>
                                        <p:tgtEl>
                                          <p:spTgt spid="126979">
                                            <p:txEl>
                                              <p:pRg st="2" end="2"/>
                                            </p:txEl>
                                          </p:spTgt>
                                        </p:tgtEl>
                                        <p:attrNameLst>
                                          <p:attrName>style.visibility</p:attrName>
                                        </p:attrNameLst>
                                      </p:cBhvr>
                                      <p:to>
                                        <p:strVal val="visible"/>
                                      </p:to>
                                    </p:set>
                                    <p:animEffect transition="in" filter="slide(fromRight)">
                                      <p:cBhvr>
                                        <p:cTn id="13" dur="500"/>
                                        <p:tgtEl>
                                          <p:spTgt spid="126979">
                                            <p:txEl>
                                              <p:pRg st="2" end="2"/>
                                            </p:txEl>
                                          </p:spTgt>
                                        </p:tgtEl>
                                      </p:cBhvr>
                                    </p:animEffect>
                                  </p:childTnLst>
                                </p:cTn>
                              </p:par>
                              <p:par>
                                <p:cTn id="14" presetID="12" presetClass="entr" presetSubtype="2" fill="hold" grpId="0" nodeType="withEffect">
                                  <p:stCondLst>
                                    <p:cond delay="0"/>
                                  </p:stCondLst>
                                  <p:childTnLst>
                                    <p:set>
                                      <p:cBhvr>
                                        <p:cTn id="15" dur="1" fill="hold">
                                          <p:stCondLst>
                                            <p:cond delay="0"/>
                                          </p:stCondLst>
                                        </p:cTn>
                                        <p:tgtEl>
                                          <p:spTgt spid="126979">
                                            <p:txEl>
                                              <p:pRg st="3" end="3"/>
                                            </p:txEl>
                                          </p:spTgt>
                                        </p:tgtEl>
                                        <p:attrNameLst>
                                          <p:attrName>style.visibility</p:attrName>
                                        </p:attrNameLst>
                                      </p:cBhvr>
                                      <p:to>
                                        <p:strVal val="visible"/>
                                      </p:to>
                                    </p:set>
                                    <p:animEffect transition="in" filter="slide(fromRight)">
                                      <p:cBhvr>
                                        <p:cTn id="16" dur="500"/>
                                        <p:tgtEl>
                                          <p:spTgt spid="126979">
                                            <p:txEl>
                                              <p:pRg st="3" end="3"/>
                                            </p:txEl>
                                          </p:spTgt>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26979">
                                            <p:txEl>
                                              <p:pRg st="4" end="4"/>
                                            </p:txEl>
                                          </p:spTgt>
                                        </p:tgtEl>
                                        <p:attrNameLst>
                                          <p:attrName>style.visibility</p:attrName>
                                        </p:attrNameLst>
                                      </p:cBhvr>
                                      <p:to>
                                        <p:strVal val="visible"/>
                                      </p:to>
                                    </p:set>
                                    <p:animEffect transition="in" filter="slide(fromRight)">
                                      <p:cBhvr>
                                        <p:cTn id="19" dur="500"/>
                                        <p:tgtEl>
                                          <p:spTgt spid="126979">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2" fill="hold" grpId="0" nodeType="clickEffect">
                                  <p:stCondLst>
                                    <p:cond delay="0"/>
                                  </p:stCondLst>
                                  <p:childTnLst>
                                    <p:set>
                                      <p:cBhvr>
                                        <p:cTn id="23" dur="1" fill="hold">
                                          <p:stCondLst>
                                            <p:cond delay="0"/>
                                          </p:stCondLst>
                                        </p:cTn>
                                        <p:tgtEl>
                                          <p:spTgt spid="126979">
                                            <p:txEl>
                                              <p:pRg st="5" end="5"/>
                                            </p:txEl>
                                          </p:spTgt>
                                        </p:tgtEl>
                                        <p:attrNameLst>
                                          <p:attrName>style.visibility</p:attrName>
                                        </p:attrNameLst>
                                      </p:cBhvr>
                                      <p:to>
                                        <p:strVal val="visible"/>
                                      </p:to>
                                    </p:set>
                                    <p:animEffect transition="in" filter="slide(fromRight)">
                                      <p:cBhvr>
                                        <p:cTn id="24" dur="500"/>
                                        <p:tgtEl>
                                          <p:spTgt spid="126979">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2" fill="hold" grpId="0" nodeType="clickEffect">
                                  <p:stCondLst>
                                    <p:cond delay="0"/>
                                  </p:stCondLst>
                                  <p:childTnLst>
                                    <p:set>
                                      <p:cBhvr>
                                        <p:cTn id="28" dur="1" fill="hold">
                                          <p:stCondLst>
                                            <p:cond delay="0"/>
                                          </p:stCondLst>
                                        </p:cTn>
                                        <p:tgtEl>
                                          <p:spTgt spid="126979">
                                            <p:txEl>
                                              <p:pRg st="6" end="6"/>
                                            </p:txEl>
                                          </p:spTgt>
                                        </p:tgtEl>
                                        <p:attrNameLst>
                                          <p:attrName>style.visibility</p:attrName>
                                        </p:attrNameLst>
                                      </p:cBhvr>
                                      <p:to>
                                        <p:strVal val="visible"/>
                                      </p:to>
                                    </p:set>
                                    <p:animEffect transition="in" filter="slide(fromRight)">
                                      <p:cBhvr>
                                        <p:cTn id="29" dur="500"/>
                                        <p:tgtEl>
                                          <p:spTgt spid="126979">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2" fill="hold" grpId="0" nodeType="clickEffect">
                                  <p:stCondLst>
                                    <p:cond delay="0"/>
                                  </p:stCondLst>
                                  <p:childTnLst>
                                    <p:set>
                                      <p:cBhvr>
                                        <p:cTn id="33" dur="1" fill="hold">
                                          <p:stCondLst>
                                            <p:cond delay="0"/>
                                          </p:stCondLst>
                                        </p:cTn>
                                        <p:tgtEl>
                                          <p:spTgt spid="126979">
                                            <p:txEl>
                                              <p:pRg st="7" end="7"/>
                                            </p:txEl>
                                          </p:spTgt>
                                        </p:tgtEl>
                                        <p:attrNameLst>
                                          <p:attrName>style.visibility</p:attrName>
                                        </p:attrNameLst>
                                      </p:cBhvr>
                                      <p:to>
                                        <p:strVal val="visible"/>
                                      </p:to>
                                    </p:set>
                                    <p:animEffect transition="in" filter="slide(fromRight)">
                                      <p:cBhvr>
                                        <p:cTn id="34" dur="500"/>
                                        <p:tgtEl>
                                          <p:spTgt spid="126979">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2" fill="hold" grpId="0" nodeType="clickEffect">
                                  <p:stCondLst>
                                    <p:cond delay="0"/>
                                  </p:stCondLst>
                                  <p:childTnLst>
                                    <p:set>
                                      <p:cBhvr>
                                        <p:cTn id="38" dur="1" fill="hold">
                                          <p:stCondLst>
                                            <p:cond delay="0"/>
                                          </p:stCondLst>
                                        </p:cTn>
                                        <p:tgtEl>
                                          <p:spTgt spid="126979">
                                            <p:txEl>
                                              <p:pRg st="8" end="8"/>
                                            </p:txEl>
                                          </p:spTgt>
                                        </p:tgtEl>
                                        <p:attrNameLst>
                                          <p:attrName>style.visibility</p:attrName>
                                        </p:attrNameLst>
                                      </p:cBhvr>
                                      <p:to>
                                        <p:strVal val="visible"/>
                                      </p:to>
                                    </p:set>
                                    <p:animEffect transition="in" filter="slide(fromRight)">
                                      <p:cBhvr>
                                        <p:cTn id="39" dur="500"/>
                                        <p:tgtEl>
                                          <p:spTgt spid="1269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9"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0" y="0"/>
            <a:ext cx="9144000" cy="762000"/>
          </a:xfrm>
          <a:prstGeom prst="rect">
            <a:avLst/>
          </a:prstGeom>
          <a:noFill/>
          <a:ln w="9525">
            <a:noFill/>
            <a:miter lim="800000"/>
            <a:headEnd/>
            <a:tailEnd/>
          </a:ln>
        </p:spPr>
        <p:txBody>
          <a:bodyPr>
            <a:spAutoFit/>
          </a:bodyPr>
          <a:lstStyle/>
          <a:p>
            <a:pPr algn="ctr">
              <a:spcBef>
                <a:spcPct val="50000"/>
              </a:spcBef>
            </a:pPr>
            <a:r>
              <a:rPr lang="en-US" sz="4400">
                <a:solidFill>
                  <a:srgbClr val="0070C0"/>
                </a:solidFill>
                <a:latin typeface="Times New Roman" pitchFamily="18" charset="0"/>
              </a:rPr>
              <a:t>Relocalization = Building Safe Harbors</a:t>
            </a:r>
          </a:p>
        </p:txBody>
      </p:sp>
      <p:pic>
        <p:nvPicPr>
          <p:cNvPr id="131075" name="Picture 3" descr="waianae3_lrg-wall-crp"/>
          <p:cNvPicPr>
            <a:picLocks noChangeAspect="1" noChangeArrowheads="1"/>
          </p:cNvPicPr>
          <p:nvPr/>
        </p:nvPicPr>
        <p:blipFill>
          <a:blip r:embed="rId3" cstate="screen"/>
          <a:srcRect/>
          <a:stretch>
            <a:fillRect/>
          </a:stretch>
        </p:blipFill>
        <p:spPr bwMode="auto">
          <a:xfrm>
            <a:off x="3200400" y="3425825"/>
            <a:ext cx="5683250" cy="3432175"/>
          </a:xfrm>
          <a:prstGeom prst="rect">
            <a:avLst/>
          </a:prstGeom>
          <a:noFill/>
          <a:ln w="9525">
            <a:noFill/>
            <a:miter lim="800000"/>
            <a:headEnd/>
            <a:tailEnd/>
          </a:ln>
        </p:spPr>
      </p:pic>
      <p:pic>
        <p:nvPicPr>
          <p:cNvPr id="131076" name="Picture 4" descr="waianae_lrg-aerial-crp"/>
          <p:cNvPicPr>
            <a:picLocks noChangeAspect="1" noChangeArrowheads="1"/>
          </p:cNvPicPr>
          <p:nvPr/>
        </p:nvPicPr>
        <p:blipFill>
          <a:blip r:embed="rId4" cstate="screen">
            <a:lum bright="6000"/>
          </a:blip>
          <a:srcRect/>
          <a:stretch>
            <a:fillRect/>
          </a:stretch>
        </p:blipFill>
        <p:spPr bwMode="auto">
          <a:xfrm>
            <a:off x="0" y="914400"/>
            <a:ext cx="5143500" cy="3965575"/>
          </a:xfrm>
          <a:prstGeom prst="rect">
            <a:avLst/>
          </a:prstGeom>
          <a:noFill/>
          <a:ln w="9525">
            <a:noFill/>
            <a:miter lim="800000"/>
            <a:headEnd/>
            <a:tailEnd/>
          </a:ln>
        </p:spPr>
      </p:pic>
      <p:sp>
        <p:nvSpPr>
          <p:cNvPr id="131077" name="Text Box 5"/>
          <p:cNvSpPr txBox="1">
            <a:spLocks noChangeArrowheads="1"/>
          </p:cNvSpPr>
          <p:nvPr/>
        </p:nvSpPr>
        <p:spPr bwMode="auto">
          <a:xfrm>
            <a:off x="5257800" y="1295400"/>
            <a:ext cx="3733800" cy="1616075"/>
          </a:xfrm>
          <a:prstGeom prst="rect">
            <a:avLst/>
          </a:prstGeom>
          <a:noFill/>
          <a:ln w="9525">
            <a:noFill/>
            <a:miter lim="800000"/>
            <a:headEnd/>
            <a:tailEnd/>
          </a:ln>
        </p:spPr>
        <p:txBody>
          <a:bodyPr>
            <a:spAutoFit/>
          </a:bodyPr>
          <a:lstStyle/>
          <a:p>
            <a:pPr>
              <a:spcBef>
                <a:spcPct val="50000"/>
              </a:spcBef>
            </a:pPr>
            <a:r>
              <a:rPr lang="en-US" altLang="ja-JP" sz="2000" b="1">
                <a:solidFill>
                  <a:srgbClr val="000000"/>
                </a:solidFill>
                <a:latin typeface="Tahoma" charset="0"/>
                <a:ea typeface="MS PGothic" pitchFamily="34" charset="-128"/>
              </a:rPr>
              <a:t>— </a:t>
            </a:r>
            <a:r>
              <a:rPr lang="en-US" altLang="ja-JP" sz="2000" b="1" i="1">
                <a:solidFill>
                  <a:srgbClr val="000000"/>
                </a:solidFill>
                <a:latin typeface="Tahoma" charset="0"/>
                <a:ea typeface="MS PGothic" pitchFamily="34" charset="-128"/>
              </a:rPr>
              <a:t>A rising tide may lift all boats, but the tidal wave of globalization smashes all but the biggest.</a:t>
            </a:r>
            <a:r>
              <a:rPr lang="en-US" altLang="ja-JP" sz="2400">
                <a:solidFill>
                  <a:srgbClr val="000000"/>
                </a:solidFill>
                <a:latin typeface="Tahoma" charset="0"/>
                <a:ea typeface="MS PGothic" pitchFamily="34" charset="-128"/>
              </a:rPr>
              <a:t> </a:t>
            </a:r>
            <a:endParaRPr lang="en-US" sz="2400">
              <a:solidFill>
                <a:srgbClr val="000000"/>
              </a:solidFill>
              <a:latin typeface="Tahoma"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1074"/>
                                        </p:tgtEl>
                                        <p:attrNameLst>
                                          <p:attrName>style.visibility</p:attrName>
                                        </p:attrNameLst>
                                      </p:cBhvr>
                                      <p:to>
                                        <p:strVal val="visible"/>
                                      </p:to>
                                    </p:set>
                                    <p:animEffect transition="in" filter="wipe(left)">
                                      <p:cBhvr>
                                        <p:cTn id="7" dur="2000"/>
                                        <p:tgtEl>
                                          <p:spTgt spid="131074"/>
                                        </p:tgtEl>
                                      </p:cBhvr>
                                    </p:animEffect>
                                  </p:childTnLst>
                                </p:cTn>
                              </p:par>
                            </p:childTnLst>
                          </p:cTn>
                        </p:par>
                        <p:par>
                          <p:cTn id="8" fill="hold">
                            <p:stCondLst>
                              <p:cond delay="2000"/>
                            </p:stCondLst>
                            <p:childTnLst>
                              <p:par>
                                <p:cTn id="9" presetID="9" presetClass="entr" presetSubtype="0" fill="hold" nodeType="afterEffect">
                                  <p:stCondLst>
                                    <p:cond delay="0"/>
                                  </p:stCondLst>
                                  <p:childTnLst>
                                    <p:set>
                                      <p:cBhvr>
                                        <p:cTn id="10" dur="1" fill="hold">
                                          <p:stCondLst>
                                            <p:cond delay="0"/>
                                          </p:stCondLst>
                                        </p:cTn>
                                        <p:tgtEl>
                                          <p:spTgt spid="131075"/>
                                        </p:tgtEl>
                                        <p:attrNameLst>
                                          <p:attrName>style.visibility</p:attrName>
                                        </p:attrNameLst>
                                      </p:cBhvr>
                                      <p:to>
                                        <p:strVal val="visible"/>
                                      </p:to>
                                    </p:set>
                                    <p:animEffect transition="in" filter="dissolve">
                                      <p:cBhvr>
                                        <p:cTn id="11" dur="1000"/>
                                        <p:tgtEl>
                                          <p:spTgt spid="131075"/>
                                        </p:tgtEl>
                                      </p:cBhvr>
                                    </p:animEffect>
                                  </p:childTnLst>
                                </p:cTn>
                              </p:par>
                            </p:childTnLst>
                          </p:cTn>
                        </p:par>
                        <p:par>
                          <p:cTn id="12" fill="hold">
                            <p:stCondLst>
                              <p:cond delay="3000"/>
                            </p:stCondLst>
                            <p:childTnLst>
                              <p:par>
                                <p:cTn id="13" presetID="9" presetClass="entr" presetSubtype="0" fill="hold" nodeType="afterEffect">
                                  <p:stCondLst>
                                    <p:cond delay="1000"/>
                                  </p:stCondLst>
                                  <p:childTnLst>
                                    <p:set>
                                      <p:cBhvr>
                                        <p:cTn id="14" dur="1" fill="hold">
                                          <p:stCondLst>
                                            <p:cond delay="0"/>
                                          </p:stCondLst>
                                        </p:cTn>
                                        <p:tgtEl>
                                          <p:spTgt spid="131076"/>
                                        </p:tgtEl>
                                        <p:attrNameLst>
                                          <p:attrName>style.visibility</p:attrName>
                                        </p:attrNameLst>
                                      </p:cBhvr>
                                      <p:to>
                                        <p:strVal val="visible"/>
                                      </p:to>
                                    </p:set>
                                    <p:animEffect transition="in" filter="dissolve">
                                      <p:cBhvr>
                                        <p:cTn id="15" dur="1000"/>
                                        <p:tgtEl>
                                          <p:spTgt spid="131076"/>
                                        </p:tgtEl>
                                      </p:cBhvr>
                                    </p:animEffect>
                                  </p:childTnLst>
                                </p:cTn>
                              </p:par>
                            </p:childTnLst>
                          </p:cTn>
                        </p:par>
                        <p:par>
                          <p:cTn id="16" fill="hold">
                            <p:stCondLst>
                              <p:cond delay="5000"/>
                            </p:stCondLst>
                            <p:childTnLst>
                              <p:par>
                                <p:cTn id="17" presetID="22" presetClass="entr" presetSubtype="1" fill="hold" grpId="0" nodeType="afterEffect">
                                  <p:stCondLst>
                                    <p:cond delay="0"/>
                                  </p:stCondLst>
                                  <p:childTnLst>
                                    <p:set>
                                      <p:cBhvr>
                                        <p:cTn id="18" dur="1" fill="hold">
                                          <p:stCondLst>
                                            <p:cond delay="0"/>
                                          </p:stCondLst>
                                        </p:cTn>
                                        <p:tgtEl>
                                          <p:spTgt spid="131077"/>
                                        </p:tgtEl>
                                        <p:attrNameLst>
                                          <p:attrName>style.visibility</p:attrName>
                                        </p:attrNameLst>
                                      </p:cBhvr>
                                      <p:to>
                                        <p:strVal val="visible"/>
                                      </p:to>
                                    </p:set>
                                    <p:animEffect transition="in" filter="wipe(up)">
                                      <p:cBhvr>
                                        <p:cTn id="19" dur="2000"/>
                                        <p:tgtEl>
                                          <p:spTgt spid="131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autoUpdateAnimBg="0"/>
      <p:bldP spid="131077"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2" name="Slide Number Placeholder 5"/>
          <p:cNvSpPr>
            <a:spLocks noGrp="1"/>
          </p:cNvSpPr>
          <p:nvPr>
            <p:ph type="sldNum" sz="quarter" idx="11"/>
          </p:nvPr>
        </p:nvSpPr>
        <p:spPr>
          <a:xfrm>
            <a:off x="3124200" y="6245225"/>
            <a:ext cx="2895600" cy="476250"/>
          </a:xfrm>
          <a:noFill/>
        </p:spPr>
        <p:txBody>
          <a:bodyPr/>
          <a:lstStyle/>
          <a:p>
            <a:pPr algn="ctr" fontAlgn="base">
              <a:spcBef>
                <a:spcPct val="0"/>
              </a:spcBef>
              <a:spcAft>
                <a:spcPct val="0"/>
              </a:spcAft>
            </a:pPr>
            <a:fld id="{73BD3E43-03C7-4B8E-973F-0760A6F68968}" type="slidenum">
              <a:rPr lang="en-US" altLang="en-AU" smtClean="0">
                <a:latin typeface="Arial" charset="0"/>
              </a:rPr>
              <a:pPr algn="ctr" fontAlgn="base">
                <a:spcBef>
                  <a:spcPct val="0"/>
                </a:spcBef>
                <a:spcAft>
                  <a:spcPct val="0"/>
                </a:spcAft>
              </a:pPr>
              <a:t>24</a:t>
            </a:fld>
            <a:endParaRPr lang="en-US" altLang="en-AU" smtClean="0">
              <a:latin typeface="Arial" charset="0"/>
            </a:endParaRPr>
          </a:p>
        </p:txBody>
      </p:sp>
      <p:sp>
        <p:nvSpPr>
          <p:cNvPr id="7173" name="Rectangle 2"/>
          <p:cNvSpPr>
            <a:spLocks noGrp="1" noChangeArrowheads="1"/>
          </p:cNvSpPr>
          <p:nvPr>
            <p:ph type="title"/>
          </p:nvPr>
        </p:nvSpPr>
        <p:spPr>
          <a:xfrm>
            <a:off x="533400" y="0"/>
            <a:ext cx="7848600" cy="1600200"/>
          </a:xfrm>
        </p:spPr>
        <p:txBody>
          <a:bodyPr/>
          <a:lstStyle/>
          <a:p>
            <a:pPr eaLnBrk="1" hangingPunct="1"/>
            <a:r>
              <a:rPr lang="en-US" dirty="0" smtClean="0"/>
              <a:t>How to </a:t>
            </a:r>
            <a:r>
              <a:rPr lang="en-US" i="1" dirty="0" smtClean="0"/>
              <a:t>Insulate</a:t>
            </a:r>
            <a:r>
              <a:rPr lang="en-US" dirty="0" smtClean="0"/>
              <a:t>, but not </a:t>
            </a:r>
            <a:r>
              <a:rPr lang="en-US" i="1" dirty="0" smtClean="0"/>
              <a:t>Isolate</a:t>
            </a:r>
            <a:r>
              <a:rPr lang="en-US" dirty="0" smtClean="0"/>
              <a:t>, the local economy to:</a:t>
            </a:r>
            <a:r>
              <a:rPr lang="en-US" sz="4800" dirty="0" smtClean="0"/>
              <a:t> </a:t>
            </a:r>
          </a:p>
        </p:txBody>
      </p:sp>
      <p:sp>
        <p:nvSpPr>
          <p:cNvPr id="66563" name="Rectangle 3"/>
          <p:cNvSpPr>
            <a:spLocks noGrp="1" noChangeArrowheads="1"/>
          </p:cNvSpPr>
          <p:nvPr>
            <p:ph type="body" idx="1"/>
          </p:nvPr>
        </p:nvSpPr>
        <p:spPr>
          <a:xfrm>
            <a:off x="609600" y="1905000"/>
            <a:ext cx="8305800" cy="3886200"/>
          </a:xfrm>
        </p:spPr>
        <p:txBody>
          <a:bodyPr/>
          <a:lstStyle/>
          <a:p>
            <a:pPr eaLnBrk="1" hangingPunct="1">
              <a:lnSpc>
                <a:spcPct val="90000"/>
              </a:lnSpc>
              <a:spcBef>
                <a:spcPct val="50000"/>
              </a:spcBef>
            </a:pPr>
            <a:r>
              <a:rPr lang="en-US" sz="3600" dirty="0" smtClean="0"/>
              <a:t>Reduce exploitation, </a:t>
            </a:r>
          </a:p>
          <a:p>
            <a:pPr eaLnBrk="1" hangingPunct="1">
              <a:lnSpc>
                <a:spcPct val="90000"/>
              </a:lnSpc>
              <a:spcBef>
                <a:spcPct val="50000"/>
              </a:spcBef>
            </a:pPr>
            <a:r>
              <a:rPr lang="en-US" sz="3600" dirty="0" smtClean="0"/>
              <a:t>Enhance economic vitality, </a:t>
            </a:r>
          </a:p>
          <a:p>
            <a:pPr eaLnBrk="1" hangingPunct="1">
              <a:lnSpc>
                <a:spcPct val="90000"/>
              </a:lnSpc>
              <a:spcBef>
                <a:spcPct val="50000"/>
              </a:spcBef>
            </a:pPr>
            <a:r>
              <a:rPr lang="en-US" sz="3600" dirty="0" smtClean="0"/>
              <a:t>Enable self-determination, and </a:t>
            </a:r>
          </a:p>
          <a:p>
            <a:pPr eaLnBrk="1" hangingPunct="1">
              <a:lnSpc>
                <a:spcPct val="90000"/>
              </a:lnSpc>
              <a:spcBef>
                <a:spcPct val="50000"/>
              </a:spcBef>
            </a:pPr>
            <a:r>
              <a:rPr lang="en-US" sz="3600" dirty="0" smtClean="0"/>
              <a:t>Optimize the community's standard of living and quality of life? </a:t>
            </a:r>
            <a:endParaRPr lang="en-US" dirty="0" smtClean="0"/>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slide(fromTop)">
                                      <p:cBhvr>
                                        <p:cTn id="7" dur="500"/>
                                        <p:tgtEl>
                                          <p:spTgt spid="66563">
                                            <p:txEl>
                                              <p:pRg st="0" end="0"/>
                                            </p:txEl>
                                          </p:spTgt>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66563">
                                            <p:txEl>
                                              <p:pRg st="1" end="1"/>
                                            </p:txEl>
                                          </p:spTgt>
                                        </p:tgtEl>
                                        <p:attrNameLst>
                                          <p:attrName>style.visibility</p:attrName>
                                        </p:attrNameLst>
                                      </p:cBhvr>
                                      <p:to>
                                        <p:strVal val="visible"/>
                                      </p:to>
                                    </p:set>
                                    <p:animEffect transition="in" filter="slide(fromTop)">
                                      <p:cBhvr>
                                        <p:cTn id="11" dur="500"/>
                                        <p:tgtEl>
                                          <p:spTgt spid="66563">
                                            <p:txEl>
                                              <p:pRg st="1" end="1"/>
                                            </p:txEl>
                                          </p:spTgt>
                                        </p:tgtEl>
                                      </p:cBhvr>
                                    </p:animEffect>
                                  </p:childTnLst>
                                </p:cTn>
                              </p:par>
                            </p:childTnLst>
                          </p:cTn>
                        </p:par>
                        <p:par>
                          <p:cTn id="12" fill="hold">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66563">
                                            <p:txEl>
                                              <p:pRg st="2" end="2"/>
                                            </p:txEl>
                                          </p:spTgt>
                                        </p:tgtEl>
                                        <p:attrNameLst>
                                          <p:attrName>style.visibility</p:attrName>
                                        </p:attrNameLst>
                                      </p:cBhvr>
                                      <p:to>
                                        <p:strVal val="visible"/>
                                      </p:to>
                                    </p:set>
                                    <p:animEffect transition="in" filter="slide(fromTop)">
                                      <p:cBhvr>
                                        <p:cTn id="15" dur="500"/>
                                        <p:tgtEl>
                                          <p:spTgt spid="66563">
                                            <p:txEl>
                                              <p:pRg st="2" end="2"/>
                                            </p:txEl>
                                          </p:spTgt>
                                        </p:tgtEl>
                                      </p:cBhvr>
                                    </p:animEffect>
                                  </p:childTnLst>
                                </p:cTn>
                              </p:par>
                            </p:childTnLst>
                          </p:cTn>
                        </p:par>
                        <p:par>
                          <p:cTn id="16" fill="hold">
                            <p:stCondLst>
                              <p:cond delay="1500"/>
                            </p:stCondLst>
                            <p:childTnLst>
                              <p:par>
                                <p:cTn id="17" presetID="12" presetClass="entr" presetSubtype="1" fill="hold" grpId="0" nodeType="afterEffect">
                                  <p:stCondLst>
                                    <p:cond delay="0"/>
                                  </p:stCondLst>
                                  <p:childTnLst>
                                    <p:set>
                                      <p:cBhvr>
                                        <p:cTn id="18" dur="1" fill="hold">
                                          <p:stCondLst>
                                            <p:cond delay="0"/>
                                          </p:stCondLst>
                                        </p:cTn>
                                        <p:tgtEl>
                                          <p:spTgt spid="66563">
                                            <p:txEl>
                                              <p:pRg st="3" end="3"/>
                                            </p:txEl>
                                          </p:spTgt>
                                        </p:tgtEl>
                                        <p:attrNameLst>
                                          <p:attrName>style.visibility</p:attrName>
                                        </p:attrNameLst>
                                      </p:cBhvr>
                                      <p:to>
                                        <p:strVal val="visible"/>
                                      </p:to>
                                    </p:set>
                                    <p:animEffect transition="in" filter="slide(fromTop)">
                                      <p:cBhvr>
                                        <p:cTn id="19" dur="500"/>
                                        <p:tgtEl>
                                          <p:spTgt spid="665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uiExpand="1"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dirty="0" smtClean="0"/>
              <a:t>Prescriptions</a:t>
            </a:r>
          </a:p>
        </p:txBody>
      </p:sp>
      <p:sp>
        <p:nvSpPr>
          <p:cNvPr id="3" name="Content Placeholder 2"/>
          <p:cNvSpPr>
            <a:spLocks noGrp="1"/>
          </p:cNvSpPr>
          <p:nvPr>
            <p:ph idx="1"/>
          </p:nvPr>
        </p:nvSpPr>
        <p:spPr>
          <a:xfrm>
            <a:off x="533400" y="1371600"/>
            <a:ext cx="8034338" cy="4724400"/>
          </a:xfrm>
        </p:spPr>
        <p:txBody>
          <a:bodyPr>
            <a:normAutofit lnSpcReduction="10000"/>
          </a:bodyPr>
          <a:lstStyle/>
          <a:p>
            <a:pPr marL="517525" lvl="1" indent="-409575" eaLnBrk="1" hangingPunct="1">
              <a:spcBef>
                <a:spcPts val="0"/>
              </a:spcBef>
              <a:spcAft>
                <a:spcPts val="600"/>
              </a:spcAft>
              <a:buFont typeface="+mj-lt"/>
              <a:buAutoNum type="arabicPeriod"/>
              <a:defRPr/>
            </a:pPr>
            <a:r>
              <a:rPr lang="en-US" sz="2400" dirty="0" smtClean="0"/>
              <a:t>Withdraw from </a:t>
            </a:r>
            <a:r>
              <a:rPr lang="en-US" sz="2400" i="1" dirty="0" smtClean="0"/>
              <a:t>the race to the bottom</a:t>
            </a:r>
          </a:p>
          <a:p>
            <a:pPr marL="928687" lvl="1" indent="-457200" eaLnBrk="1" hangingPunct="1">
              <a:spcBef>
                <a:spcPts val="0"/>
              </a:spcBef>
              <a:spcAft>
                <a:spcPts val="600"/>
              </a:spcAft>
              <a:defRPr/>
            </a:pPr>
            <a:r>
              <a:rPr lang="en-US" sz="2400" dirty="0" smtClean="0"/>
              <a:t>Reduce competition with other economies</a:t>
            </a:r>
          </a:p>
          <a:p>
            <a:pPr marL="928687" lvl="1" indent="-457200" eaLnBrk="1" hangingPunct="1">
              <a:spcBef>
                <a:spcPts val="0"/>
              </a:spcBef>
              <a:spcAft>
                <a:spcPts val="600"/>
              </a:spcAft>
              <a:defRPr/>
            </a:pPr>
            <a:r>
              <a:rPr lang="en-US" sz="2400" dirty="0" smtClean="0"/>
              <a:t>Invest in local infrastructure and enterprises already here</a:t>
            </a:r>
          </a:p>
          <a:p>
            <a:pPr marL="566928" indent="-457200" eaLnBrk="1" hangingPunct="1">
              <a:spcBef>
                <a:spcPts val="0"/>
              </a:spcBef>
              <a:spcAft>
                <a:spcPts val="600"/>
              </a:spcAft>
              <a:buSzPct val="100000"/>
              <a:buFont typeface="+mj-lt"/>
              <a:buAutoNum type="arabicPeriod" startAt="2"/>
              <a:defRPr/>
            </a:pPr>
            <a:r>
              <a:rPr lang="en-US" sz="2400" dirty="0" smtClean="0"/>
              <a:t>Reduce dependence upon imports and export markets</a:t>
            </a:r>
          </a:p>
          <a:p>
            <a:pPr marL="928687" lvl="1" indent="-457200" eaLnBrk="1" hangingPunct="1">
              <a:spcBef>
                <a:spcPts val="0"/>
              </a:spcBef>
              <a:spcAft>
                <a:spcPts val="600"/>
              </a:spcAft>
              <a:defRPr/>
            </a:pPr>
            <a:r>
              <a:rPr lang="en-US" sz="2400" dirty="0" smtClean="0"/>
              <a:t>Import substitution</a:t>
            </a:r>
          </a:p>
          <a:p>
            <a:pPr marL="928687" lvl="1" indent="-457200" eaLnBrk="1" hangingPunct="1">
              <a:spcBef>
                <a:spcPts val="0"/>
              </a:spcBef>
              <a:spcAft>
                <a:spcPts val="600"/>
              </a:spcAft>
              <a:defRPr/>
            </a:pPr>
            <a:r>
              <a:rPr lang="en-US" sz="2400" dirty="0" smtClean="0"/>
              <a:t>Produce more for local consumption</a:t>
            </a:r>
          </a:p>
          <a:p>
            <a:pPr marL="566928" indent="-457200" eaLnBrk="1" hangingPunct="1">
              <a:spcBef>
                <a:spcPts val="0"/>
              </a:spcBef>
              <a:spcAft>
                <a:spcPts val="600"/>
              </a:spcAft>
              <a:buSzPct val="100000"/>
              <a:buFont typeface="+mj-lt"/>
              <a:buAutoNum type="arabicPeriod" startAt="3"/>
              <a:defRPr/>
            </a:pPr>
            <a:r>
              <a:rPr lang="en-US" sz="2400" dirty="0" smtClean="0"/>
              <a:t>Increase local value-added</a:t>
            </a:r>
          </a:p>
          <a:p>
            <a:pPr marL="573088" indent="-463550" eaLnBrk="1" hangingPunct="1">
              <a:spcBef>
                <a:spcPts val="0"/>
              </a:spcBef>
              <a:spcAft>
                <a:spcPts val="600"/>
              </a:spcAft>
              <a:buSzPct val="100000"/>
              <a:buFont typeface="+mj-lt"/>
              <a:buAutoNum type="arabicPeriod" startAt="3"/>
              <a:defRPr/>
            </a:pPr>
            <a:r>
              <a:rPr lang="en-US" sz="2400" b="1" dirty="0" smtClean="0">
                <a:solidFill>
                  <a:srgbClr val="009900"/>
                </a:solidFill>
              </a:rPr>
              <a:t>Enhance opportunities for local exchange</a:t>
            </a:r>
          </a:p>
          <a:p>
            <a:pPr marL="573088" indent="-463550" eaLnBrk="1" hangingPunct="1">
              <a:spcBef>
                <a:spcPts val="0"/>
              </a:spcBef>
              <a:spcAft>
                <a:spcPts val="600"/>
              </a:spcAft>
              <a:buSzPct val="100000"/>
              <a:buFont typeface="+mj-lt"/>
              <a:buAutoNum type="arabicPeriod" startAt="3"/>
              <a:defRPr/>
            </a:pPr>
            <a:r>
              <a:rPr lang="en-US" sz="2400" b="1" dirty="0" smtClean="0">
                <a:solidFill>
                  <a:srgbClr val="009900"/>
                </a:solidFill>
              </a:rPr>
              <a:t>Monetize local value-added</a:t>
            </a:r>
          </a:p>
          <a:p>
            <a:pPr eaLnBrk="1" hangingPunct="1">
              <a:spcBef>
                <a:spcPts val="0"/>
              </a:spcBef>
              <a:defRPr/>
            </a:pPr>
            <a:endParaRPr lang="en-US" sz="2800" dirty="0" smtClean="0"/>
          </a:p>
          <a:p>
            <a:pPr eaLnBrk="1" hangingPunct="1">
              <a:defRPr/>
            </a:pPr>
            <a:endParaRPr lang="en-US" dirty="0"/>
          </a:p>
        </p:txBody>
      </p:sp>
      <p:sp>
        <p:nvSpPr>
          <p:cNvPr id="5" name="Slide Number Placeholder 4"/>
          <p:cNvSpPr>
            <a:spLocks noGrp="1"/>
          </p:cNvSpPr>
          <p:nvPr>
            <p:ph type="sldNum" sz="quarter" idx="11"/>
          </p:nvPr>
        </p:nvSpPr>
        <p:spPr/>
        <p:txBody>
          <a:bodyPr/>
          <a:lstStyle/>
          <a:p>
            <a:pPr>
              <a:defRPr/>
            </a:pPr>
            <a:fld id="{53600C3B-7B4A-4B5F-A68B-CB0A77A8F7DA}" type="slidenum">
              <a:rPr lang="en-US"/>
              <a:pPr>
                <a:defRPr/>
              </a:pPr>
              <a:t>25</a:t>
            </a:fld>
            <a:endParaRPr lang="en-US"/>
          </a:p>
        </p:txBody>
      </p:sp>
    </p:spTree>
  </p:cSld>
  <p:clrMapOvr>
    <a:masterClrMapping/>
  </p:clrMapOvr>
  <p:transition spd="med">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p:cNvSpPr>
            <a:spLocks noGrp="1"/>
          </p:cNvSpPr>
          <p:nvPr>
            <p:ph idx="1"/>
          </p:nvPr>
        </p:nvSpPr>
        <p:spPr/>
        <p:txBody>
          <a:bodyPr>
            <a:normAutofit fontScale="92500" lnSpcReduction="10000"/>
          </a:bodyPr>
          <a:lstStyle/>
          <a:p>
            <a:pPr>
              <a:buNone/>
            </a:pPr>
            <a:r>
              <a:rPr lang="en-US" sz="3000" b="1" dirty="0" smtClean="0">
                <a:solidFill>
                  <a:srgbClr val="006600"/>
                </a:solidFill>
              </a:rPr>
              <a:t>Trade Exchanges and</a:t>
            </a:r>
          </a:p>
          <a:p>
            <a:pPr>
              <a:buNone/>
            </a:pPr>
            <a:r>
              <a:rPr lang="en-US" sz="3000" b="1" dirty="0" smtClean="0">
                <a:solidFill>
                  <a:srgbClr val="006600"/>
                </a:solidFill>
              </a:rPr>
              <a:t>Private alternative currencies </a:t>
            </a:r>
          </a:p>
          <a:p>
            <a:pPr>
              <a:buNone/>
            </a:pPr>
            <a:r>
              <a:rPr lang="en-US" dirty="0" smtClean="0">
                <a:solidFill>
                  <a:srgbClr val="000099"/>
                </a:solidFill>
              </a:rPr>
              <a:t>are well positioned to provide SMEs and local economies with </a:t>
            </a:r>
          </a:p>
          <a:p>
            <a:pPr>
              <a:buNone/>
            </a:pPr>
            <a:endParaRPr lang="en-US" sz="1900" b="1" dirty="0" smtClean="0"/>
          </a:p>
          <a:p>
            <a:r>
              <a:rPr lang="en-US" b="1" dirty="0" smtClean="0">
                <a:solidFill>
                  <a:srgbClr val="008000"/>
                </a:solidFill>
                <a:effectLst>
                  <a:outerShdw blurRad="38100" dist="38100" dir="2700000" algn="tl">
                    <a:srgbClr val="000000">
                      <a:alpha val="43137"/>
                    </a:srgbClr>
                  </a:outerShdw>
                </a:effectLst>
              </a:rPr>
              <a:t>Reliable credit and </a:t>
            </a:r>
          </a:p>
          <a:p>
            <a:r>
              <a:rPr lang="en-US" b="1" dirty="0" smtClean="0">
                <a:solidFill>
                  <a:srgbClr val="008000"/>
                </a:solidFill>
                <a:effectLst>
                  <a:outerShdw blurRad="38100" dist="38100" dir="2700000" algn="tl">
                    <a:srgbClr val="000000">
                      <a:alpha val="43137"/>
                    </a:srgbClr>
                  </a:outerShdw>
                </a:effectLst>
              </a:rPr>
              <a:t>Supplemental exchange media,</a:t>
            </a:r>
          </a:p>
          <a:p>
            <a:r>
              <a:rPr lang="en-US" b="1" dirty="0" smtClean="0">
                <a:solidFill>
                  <a:srgbClr val="008000"/>
                </a:solidFill>
                <a:effectLst>
                  <a:outerShdw blurRad="38100" dist="38100" dir="2700000" algn="tl">
                    <a:srgbClr val="000000">
                      <a:alpha val="43137"/>
                    </a:srgbClr>
                  </a:outerShdw>
                </a:effectLst>
              </a:rPr>
              <a:t>Based on the exchange of real value</a:t>
            </a:r>
            <a:endParaRPr lang="en-US" dirty="0" smtClean="0">
              <a:solidFill>
                <a:srgbClr val="008000"/>
              </a:solidFill>
              <a:effectLst>
                <a:outerShdw blurRad="38100" dist="38100" dir="2700000" algn="tl">
                  <a:srgbClr val="000000">
                    <a:alpha val="43137"/>
                  </a:srgbClr>
                </a:outerShdw>
              </a:effectLst>
            </a:endParaRPr>
          </a:p>
          <a:p>
            <a:pPr>
              <a:buNone/>
            </a:pPr>
            <a:endParaRPr lang="en-US" sz="1900" dirty="0" smtClean="0"/>
          </a:p>
          <a:p>
            <a:pPr>
              <a:buNone/>
            </a:pPr>
            <a:r>
              <a:rPr lang="en-US" sz="3000" b="1" dirty="0" smtClean="0">
                <a:solidFill>
                  <a:srgbClr val="006600"/>
                </a:solidFill>
              </a:rPr>
              <a:t>By monetizing local value added</a:t>
            </a:r>
            <a:r>
              <a:rPr lang="en-US" sz="3000" dirty="0" smtClean="0"/>
              <a:t>—A superior service in a changing environment.</a:t>
            </a:r>
          </a:p>
        </p:txBody>
      </p:sp>
      <p:sp>
        <p:nvSpPr>
          <p:cNvPr id="7170" name="Title 1"/>
          <p:cNvSpPr>
            <a:spLocks noGrp="1"/>
          </p:cNvSpPr>
          <p:nvPr>
            <p:ph type="title"/>
          </p:nvPr>
        </p:nvSpPr>
        <p:spPr/>
        <p:txBody>
          <a:bodyPr/>
          <a:lstStyle/>
          <a:p>
            <a:r>
              <a:rPr lang="en-US" dirty="0" smtClean="0"/>
              <a:t>Emergent Alternatives</a:t>
            </a:r>
          </a:p>
        </p:txBody>
      </p:sp>
      <p:sp>
        <p:nvSpPr>
          <p:cNvPr id="4" name="Slide Number Placeholder 3"/>
          <p:cNvSpPr>
            <a:spLocks noGrp="1"/>
          </p:cNvSpPr>
          <p:nvPr>
            <p:ph type="sldNum" sz="quarter" idx="12"/>
          </p:nvPr>
        </p:nvSpPr>
        <p:spPr/>
        <p:txBody>
          <a:bodyPr/>
          <a:lstStyle/>
          <a:p>
            <a:pPr>
              <a:defRPr/>
            </a:pPr>
            <a:fld id="{726F24B9-E2D7-48F3-9CF3-30C24583564E}" type="slidenum">
              <a:rPr lang="en-US" smtClean="0"/>
              <a:pPr>
                <a:defRPr/>
              </a:pPr>
              <a:t>26</a:t>
            </a:fld>
            <a:endParaRPr lang="en-US" dirty="0"/>
          </a:p>
        </p:txBody>
      </p:sp>
    </p:spTree>
  </p:cSld>
  <p:clrMapOvr>
    <a:masterClrMapping/>
  </p:clrMapOvr>
  <p:transition spd="med">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spcBef>
                <a:spcPts val="0"/>
              </a:spcBef>
              <a:spcAft>
                <a:spcPts val="600"/>
              </a:spcAft>
            </a:pPr>
            <a:r>
              <a:rPr lang="en-US" b="1" dirty="0" smtClean="0">
                <a:solidFill>
                  <a:srgbClr val="0000CC"/>
                </a:solidFill>
              </a:rPr>
              <a:t>Businesses and Professional Service Providers</a:t>
            </a:r>
            <a:r>
              <a:rPr lang="en-US" b="1" dirty="0" smtClean="0">
                <a:solidFill>
                  <a:srgbClr val="0070C0"/>
                </a:solidFill>
              </a:rPr>
              <a:t> -</a:t>
            </a:r>
            <a:r>
              <a:rPr lang="en-US" dirty="0" smtClean="0"/>
              <a:t> based on goods and services that are in everyday demand.</a:t>
            </a:r>
          </a:p>
          <a:p>
            <a:pPr>
              <a:spcBef>
                <a:spcPts val="0"/>
              </a:spcBef>
              <a:spcAft>
                <a:spcPts val="600"/>
              </a:spcAft>
            </a:pPr>
            <a:r>
              <a:rPr lang="en-US" b="1" dirty="0" smtClean="0">
                <a:solidFill>
                  <a:srgbClr val="0000CC"/>
                </a:solidFill>
              </a:rPr>
              <a:t>Municipal governments </a:t>
            </a:r>
            <a:r>
              <a:rPr lang="en-US" dirty="0" smtClean="0"/>
              <a:t>– based on anticipated revenues from taxes and fees.</a:t>
            </a:r>
          </a:p>
          <a:p>
            <a:pPr>
              <a:spcBef>
                <a:spcPts val="0"/>
              </a:spcBef>
              <a:spcAft>
                <a:spcPts val="600"/>
              </a:spcAft>
            </a:pPr>
            <a:r>
              <a:rPr lang="en-US" b="1" dirty="0" smtClean="0">
                <a:solidFill>
                  <a:srgbClr val="0000CC"/>
                </a:solidFill>
              </a:rPr>
              <a:t>Associations</a:t>
            </a:r>
            <a:r>
              <a:rPr lang="en-US" dirty="0" smtClean="0"/>
              <a:t> of any or all of the above – based on their collective capacity to provide value to the community.</a:t>
            </a:r>
          </a:p>
          <a:p>
            <a:pPr>
              <a:spcBef>
                <a:spcPts val="0"/>
              </a:spcBef>
              <a:spcAft>
                <a:spcPts val="600"/>
              </a:spcAft>
              <a:buNone/>
            </a:pPr>
            <a:r>
              <a:rPr lang="en-US" dirty="0" smtClean="0">
                <a:solidFill>
                  <a:srgbClr val="FF0000"/>
                </a:solidFill>
              </a:rPr>
              <a:t>The amount issued must not be excessive in relation to the revenue stream. </a:t>
            </a:r>
            <a:endParaRPr lang="en-US" dirty="0">
              <a:solidFill>
                <a:srgbClr val="FF0000"/>
              </a:solidFill>
            </a:endParaRPr>
          </a:p>
        </p:txBody>
      </p:sp>
      <p:sp>
        <p:nvSpPr>
          <p:cNvPr id="3" name="Slide Number Placeholder 2"/>
          <p:cNvSpPr>
            <a:spLocks noGrp="1"/>
          </p:cNvSpPr>
          <p:nvPr>
            <p:ph type="sldNum" sz="quarter" idx="12"/>
          </p:nvPr>
        </p:nvSpPr>
        <p:spPr/>
        <p:txBody>
          <a:bodyPr/>
          <a:lstStyle/>
          <a:p>
            <a:pPr>
              <a:defRPr/>
            </a:pPr>
            <a:fld id="{726F24B9-E2D7-48F3-9CF3-30C24583564E}" type="slidenum">
              <a:rPr lang="en-US" smtClean="0"/>
              <a:pPr>
                <a:defRPr/>
              </a:pPr>
              <a:t>27</a:t>
            </a:fld>
            <a:endParaRPr lang="en-US" dirty="0"/>
          </a:p>
        </p:txBody>
      </p:sp>
      <p:sp>
        <p:nvSpPr>
          <p:cNvPr id="4" name="Title 3"/>
          <p:cNvSpPr>
            <a:spLocks noGrp="1"/>
          </p:cNvSpPr>
          <p:nvPr>
            <p:ph type="title"/>
          </p:nvPr>
        </p:nvSpPr>
        <p:spPr/>
        <p:txBody>
          <a:bodyPr>
            <a:normAutofit fontScale="90000"/>
          </a:bodyPr>
          <a:lstStyle/>
          <a:p>
            <a:r>
              <a:rPr lang="en-US" dirty="0" smtClean="0"/>
              <a:t>Who is Qualified to Issue Currency Credits?</a:t>
            </a:r>
            <a:endParaRPr lang="en-US" dirty="0"/>
          </a:p>
        </p:txBody>
      </p:sp>
    </p:spTree>
  </p:cSld>
  <p:clrMapOvr>
    <a:masterClrMapping/>
  </p:clrMapOvr>
  <p:transition spd="med">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Requirements for a Sound Exchange System</a:t>
            </a:r>
            <a:endParaRPr lang="en-US" dirty="0"/>
          </a:p>
        </p:txBody>
      </p:sp>
      <p:sp>
        <p:nvSpPr>
          <p:cNvPr id="3" name="Content Placeholder 2"/>
          <p:cNvSpPr>
            <a:spLocks noGrp="1"/>
          </p:cNvSpPr>
          <p:nvPr>
            <p:ph idx="1"/>
          </p:nvPr>
        </p:nvSpPr>
        <p:spPr>
          <a:xfrm>
            <a:off x="457200" y="1752601"/>
            <a:ext cx="8305800" cy="4038600"/>
          </a:xfrm>
        </p:spPr>
        <p:txBody>
          <a:bodyPr>
            <a:normAutofit/>
          </a:bodyPr>
          <a:lstStyle/>
          <a:p>
            <a:pPr>
              <a:spcBef>
                <a:spcPts val="0"/>
              </a:spcBef>
              <a:spcAft>
                <a:spcPts val="600"/>
              </a:spcAft>
            </a:pPr>
            <a:r>
              <a:rPr lang="en-US" dirty="0" smtClean="0"/>
              <a:t>Proper basis of issue of credit</a:t>
            </a:r>
          </a:p>
          <a:p>
            <a:pPr>
              <a:spcBef>
                <a:spcPts val="0"/>
              </a:spcBef>
              <a:spcAft>
                <a:spcPts val="600"/>
              </a:spcAft>
            </a:pPr>
            <a:r>
              <a:rPr lang="en-US" dirty="0" smtClean="0"/>
              <a:t>Adequate rate of credit reflux to the issuer</a:t>
            </a:r>
          </a:p>
          <a:p>
            <a:pPr>
              <a:spcBef>
                <a:spcPts val="0"/>
              </a:spcBef>
              <a:spcAft>
                <a:spcPts val="600"/>
              </a:spcAft>
            </a:pPr>
            <a:r>
              <a:rPr lang="en-US" dirty="0" smtClean="0"/>
              <a:t>Competent, honest, and transparent management</a:t>
            </a:r>
          </a:p>
          <a:p>
            <a:pPr>
              <a:spcBef>
                <a:spcPts val="0"/>
              </a:spcBef>
              <a:spcAft>
                <a:spcPts val="600"/>
              </a:spcAft>
            </a:pPr>
            <a:r>
              <a:rPr lang="en-US" dirty="0" smtClean="0"/>
              <a:t>Revenues adequate to cover operating costs</a:t>
            </a:r>
          </a:p>
          <a:p>
            <a:pPr>
              <a:spcBef>
                <a:spcPts val="0"/>
              </a:spcBef>
              <a:spcAft>
                <a:spcPts val="600"/>
              </a:spcAft>
            </a:pPr>
            <a:r>
              <a:rPr lang="en-US" dirty="0" smtClean="0"/>
              <a:t>Effective oversight and participation by the members/users</a:t>
            </a:r>
          </a:p>
        </p:txBody>
      </p:sp>
      <p:sp>
        <p:nvSpPr>
          <p:cNvPr id="5" name="Slide Number Placeholder 4"/>
          <p:cNvSpPr>
            <a:spLocks noGrp="1"/>
          </p:cNvSpPr>
          <p:nvPr>
            <p:ph type="sldNum" sz="quarter" idx="11"/>
          </p:nvPr>
        </p:nvSpPr>
        <p:spPr/>
        <p:txBody>
          <a:bodyPr/>
          <a:lstStyle/>
          <a:p>
            <a:pPr>
              <a:defRPr/>
            </a:pPr>
            <a:fld id="{3232A91D-8087-47B0-A0D6-14BAD77DE3B6}" type="slidenum">
              <a:rPr lang="en-US" smtClean="0"/>
              <a:pPr>
                <a:defRPr/>
              </a:pPr>
              <a:t>28</a:t>
            </a:fld>
            <a:endParaRPr lang="en-US"/>
          </a:p>
        </p:txBody>
      </p:sp>
    </p:spTree>
  </p:cSld>
  <p:clrMapOvr>
    <a:masterClrMapping/>
  </p:clrMapOvr>
  <p:transition spd="med">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762000" y="228600"/>
            <a:ext cx="7315200" cy="838200"/>
          </a:xfrm>
          <a:prstGeom prst="rect">
            <a:avLst/>
          </a:prstGeom>
          <a:noFill/>
          <a:ln w="9525">
            <a:noFill/>
            <a:miter lim="800000"/>
            <a:headEnd/>
            <a:tailEnd/>
          </a:ln>
        </p:spPr>
        <p:txBody>
          <a:bodyPr/>
          <a:lstStyle/>
          <a:p>
            <a:pPr marL="342900" indent="-342900">
              <a:spcBef>
                <a:spcPct val="20000"/>
              </a:spcBef>
              <a:buFontTx/>
              <a:buChar char="•"/>
            </a:pPr>
            <a:endParaRPr lang="en-US" sz="3200">
              <a:solidFill>
                <a:srgbClr val="000000"/>
              </a:solidFill>
              <a:latin typeface="Times New Roman" pitchFamily="18" charset="0"/>
            </a:endParaRPr>
          </a:p>
        </p:txBody>
      </p:sp>
      <p:sp>
        <p:nvSpPr>
          <p:cNvPr id="11267" name="Rectangle 3"/>
          <p:cNvSpPr>
            <a:spLocks noGrp="1" noChangeArrowheads="1"/>
          </p:cNvSpPr>
          <p:nvPr>
            <p:ph type="title" idx="4294967295"/>
          </p:nvPr>
        </p:nvSpPr>
        <p:spPr>
          <a:xfrm>
            <a:off x="304800" y="228600"/>
            <a:ext cx="8610600" cy="685800"/>
          </a:xfrm>
        </p:spPr>
        <p:txBody>
          <a:bodyPr/>
          <a:lstStyle/>
          <a:p>
            <a:pPr eaLnBrk="1" hangingPunct="1"/>
            <a:r>
              <a:rPr lang="en-US" sz="3400" smtClean="0">
                <a:solidFill>
                  <a:srgbClr val="0070C0"/>
                </a:solidFill>
              </a:rPr>
              <a:t>Mutual Credit Issuance and Circulation</a:t>
            </a:r>
          </a:p>
        </p:txBody>
      </p:sp>
      <p:grpSp>
        <p:nvGrpSpPr>
          <p:cNvPr id="2" name="Group 4"/>
          <p:cNvGrpSpPr>
            <a:grpSpLocks/>
          </p:cNvGrpSpPr>
          <p:nvPr/>
        </p:nvGrpSpPr>
        <p:grpSpPr bwMode="auto">
          <a:xfrm>
            <a:off x="609600" y="990600"/>
            <a:ext cx="3486150" cy="457200"/>
            <a:chOff x="3360" y="432"/>
            <a:chExt cx="2196" cy="288"/>
          </a:xfrm>
        </p:grpSpPr>
        <p:sp>
          <p:nvSpPr>
            <p:cNvPr id="11297" name="AutoShape 5"/>
            <p:cNvSpPr>
              <a:spLocks noChangeArrowheads="1"/>
            </p:cNvSpPr>
            <p:nvPr/>
          </p:nvSpPr>
          <p:spPr bwMode="auto">
            <a:xfrm>
              <a:off x="5328" y="480"/>
              <a:ext cx="228" cy="213"/>
            </a:xfrm>
            <a:prstGeom prst="smileyFace">
              <a:avLst>
                <a:gd name="adj" fmla="val 4653"/>
              </a:avLst>
            </a:prstGeom>
            <a:solidFill>
              <a:srgbClr val="99FF99"/>
            </a:solidFill>
            <a:ln w="38100">
              <a:solidFill>
                <a:srgbClr val="007000"/>
              </a:solidFill>
              <a:miter lim="800000"/>
              <a:headEnd/>
              <a:tailEnd/>
            </a:ln>
          </p:spPr>
          <p:txBody>
            <a:bodyPr wrap="none" anchor="ctr"/>
            <a:lstStyle/>
            <a:p>
              <a:pPr algn="ctr"/>
              <a:endParaRPr lang="en-US" sz="2400">
                <a:solidFill>
                  <a:srgbClr val="007000"/>
                </a:solidFill>
                <a:latin typeface="Tahoma" charset="0"/>
              </a:endParaRPr>
            </a:p>
          </p:txBody>
        </p:sp>
        <p:sp>
          <p:nvSpPr>
            <p:cNvPr id="50210" name="Text Box 6"/>
            <p:cNvSpPr txBox="1">
              <a:spLocks noChangeArrowheads="1"/>
            </p:cNvSpPr>
            <p:nvPr/>
          </p:nvSpPr>
          <p:spPr bwMode="auto">
            <a:xfrm>
              <a:off x="3360" y="432"/>
              <a:ext cx="1680" cy="288"/>
            </a:xfrm>
            <a:prstGeom prst="rect">
              <a:avLst/>
            </a:prstGeom>
            <a:noFill/>
            <a:ln w="9525">
              <a:noFill/>
              <a:miter lim="800000"/>
              <a:headEnd/>
              <a:tailEnd/>
            </a:ln>
          </p:spPr>
          <p:txBody>
            <a:bodyPr>
              <a:spAutoFit/>
            </a:bodyPr>
            <a:lstStyle/>
            <a:p>
              <a:pPr>
                <a:spcBef>
                  <a:spcPct val="50000"/>
                </a:spcBef>
                <a:defRPr/>
              </a:pPr>
              <a:r>
                <a:rPr lang="en-US" sz="2400" b="1" dirty="0">
                  <a:solidFill>
                    <a:srgbClr val="00B050"/>
                  </a:solidFill>
                  <a:latin typeface="Times New Roman" pitchFamily="18" charset="0"/>
                </a:rPr>
                <a:t>Member -  Issuers</a:t>
              </a:r>
            </a:p>
          </p:txBody>
        </p:sp>
      </p:grpSp>
      <p:sp>
        <p:nvSpPr>
          <p:cNvPr id="110599" name="Text Box 7"/>
          <p:cNvSpPr txBox="1">
            <a:spLocks noChangeArrowheads="1"/>
          </p:cNvSpPr>
          <p:nvPr/>
        </p:nvSpPr>
        <p:spPr bwMode="auto">
          <a:xfrm>
            <a:off x="228600" y="3886200"/>
            <a:ext cx="3048000" cy="822325"/>
          </a:xfrm>
          <a:prstGeom prst="rect">
            <a:avLst/>
          </a:prstGeom>
          <a:noFill/>
          <a:ln w="9525">
            <a:noFill/>
            <a:miter lim="800000"/>
            <a:headEnd/>
            <a:tailEnd/>
          </a:ln>
        </p:spPr>
        <p:txBody>
          <a:bodyPr>
            <a:spAutoFit/>
          </a:bodyPr>
          <a:lstStyle/>
          <a:p>
            <a:pPr>
              <a:spcBef>
                <a:spcPct val="50000"/>
              </a:spcBef>
            </a:pPr>
            <a:r>
              <a:rPr lang="en-US" sz="2400" b="1">
                <a:solidFill>
                  <a:srgbClr val="000000"/>
                </a:solidFill>
                <a:latin typeface="Times New Roman" pitchFamily="18" charset="0"/>
              </a:rPr>
              <a:t>Mutual credit clearing association</a:t>
            </a:r>
          </a:p>
        </p:txBody>
      </p:sp>
      <p:sp>
        <p:nvSpPr>
          <p:cNvPr id="110600" name="Oval 8"/>
          <p:cNvSpPr>
            <a:spLocks noChangeArrowheads="1"/>
          </p:cNvSpPr>
          <p:nvPr/>
        </p:nvSpPr>
        <p:spPr bwMode="auto">
          <a:xfrm>
            <a:off x="914400" y="1600200"/>
            <a:ext cx="7162800" cy="2286000"/>
          </a:xfrm>
          <a:prstGeom prst="ellipse">
            <a:avLst/>
          </a:prstGeom>
          <a:solidFill>
            <a:srgbClr val="99CCFF"/>
          </a:solidFill>
          <a:ln w="9525">
            <a:solidFill>
              <a:schemeClr val="tx1"/>
            </a:solidFill>
            <a:miter lim="800000"/>
            <a:headEnd/>
            <a:tailEnd/>
          </a:ln>
        </p:spPr>
        <p:txBody>
          <a:bodyPr wrap="none" anchor="ctr"/>
          <a:lstStyle/>
          <a:p>
            <a:pPr>
              <a:defRPr/>
            </a:pPr>
            <a:endParaRPr lang="en-US" sz="2400">
              <a:solidFill>
                <a:srgbClr val="000000"/>
              </a:solidFill>
              <a:latin typeface="Arial" pitchFamily="34" charset="0"/>
            </a:endParaRPr>
          </a:p>
        </p:txBody>
      </p:sp>
      <p:sp>
        <p:nvSpPr>
          <p:cNvPr id="110601" name="AutoShape 9"/>
          <p:cNvSpPr>
            <a:spLocks noChangeArrowheads="1"/>
          </p:cNvSpPr>
          <p:nvPr/>
        </p:nvSpPr>
        <p:spPr bwMode="auto">
          <a:xfrm>
            <a:off x="1676400" y="2362200"/>
            <a:ext cx="381000" cy="381000"/>
          </a:xfrm>
          <a:prstGeom prst="smileyFace">
            <a:avLst>
              <a:gd name="adj" fmla="val 4653"/>
            </a:avLst>
          </a:prstGeom>
          <a:solidFill>
            <a:schemeClr val="accent1"/>
          </a:solidFill>
          <a:ln w="38100">
            <a:solidFill>
              <a:schemeClr val="tx1"/>
            </a:solidFill>
            <a:miter lim="800000"/>
            <a:headEnd/>
            <a:tailEnd/>
          </a:ln>
        </p:spPr>
        <p:txBody>
          <a:bodyPr wrap="none" anchor="ctr"/>
          <a:lstStyle/>
          <a:p>
            <a:endParaRPr lang="en-US" sz="2400">
              <a:solidFill>
                <a:srgbClr val="000000"/>
              </a:solidFill>
              <a:latin typeface="Tahoma" charset="0"/>
            </a:endParaRPr>
          </a:p>
        </p:txBody>
      </p:sp>
      <p:sp>
        <p:nvSpPr>
          <p:cNvPr id="110602" name="AutoShape 10"/>
          <p:cNvSpPr>
            <a:spLocks noChangeArrowheads="1"/>
          </p:cNvSpPr>
          <p:nvPr/>
        </p:nvSpPr>
        <p:spPr bwMode="auto">
          <a:xfrm>
            <a:off x="2514600" y="3124200"/>
            <a:ext cx="381000" cy="381000"/>
          </a:xfrm>
          <a:prstGeom prst="smileyFace">
            <a:avLst>
              <a:gd name="adj" fmla="val 4653"/>
            </a:avLst>
          </a:prstGeom>
          <a:solidFill>
            <a:schemeClr val="accent1"/>
          </a:solidFill>
          <a:ln w="38100">
            <a:solidFill>
              <a:schemeClr val="tx1"/>
            </a:solidFill>
            <a:miter lim="800000"/>
            <a:headEnd/>
            <a:tailEnd/>
          </a:ln>
        </p:spPr>
        <p:txBody>
          <a:bodyPr wrap="none" anchor="ctr"/>
          <a:lstStyle/>
          <a:p>
            <a:endParaRPr lang="en-US" sz="2400">
              <a:solidFill>
                <a:srgbClr val="000000"/>
              </a:solidFill>
              <a:latin typeface="Tahoma" charset="0"/>
            </a:endParaRPr>
          </a:p>
        </p:txBody>
      </p:sp>
      <p:sp>
        <p:nvSpPr>
          <p:cNvPr id="110603" name="AutoShape 11"/>
          <p:cNvSpPr>
            <a:spLocks noChangeArrowheads="1"/>
          </p:cNvSpPr>
          <p:nvPr/>
        </p:nvSpPr>
        <p:spPr bwMode="auto">
          <a:xfrm>
            <a:off x="4495800" y="1905000"/>
            <a:ext cx="381000" cy="381000"/>
          </a:xfrm>
          <a:prstGeom prst="smileyFace">
            <a:avLst>
              <a:gd name="adj" fmla="val 4653"/>
            </a:avLst>
          </a:prstGeom>
          <a:solidFill>
            <a:srgbClr val="99FF99"/>
          </a:solidFill>
          <a:ln w="38100">
            <a:solidFill>
              <a:srgbClr val="007000"/>
            </a:solidFill>
            <a:miter lim="800000"/>
            <a:headEnd/>
            <a:tailEnd/>
          </a:ln>
        </p:spPr>
        <p:txBody>
          <a:bodyPr wrap="none" anchor="ctr"/>
          <a:lstStyle/>
          <a:p>
            <a:endParaRPr lang="en-US" sz="2400">
              <a:solidFill>
                <a:srgbClr val="000000"/>
              </a:solidFill>
              <a:latin typeface="Tahoma" charset="0"/>
            </a:endParaRPr>
          </a:p>
        </p:txBody>
      </p:sp>
      <p:sp>
        <p:nvSpPr>
          <p:cNvPr id="110604" name="AutoShape 12"/>
          <p:cNvSpPr>
            <a:spLocks noChangeArrowheads="1"/>
          </p:cNvSpPr>
          <p:nvPr/>
        </p:nvSpPr>
        <p:spPr bwMode="auto">
          <a:xfrm>
            <a:off x="4114800" y="3276600"/>
            <a:ext cx="381000" cy="381000"/>
          </a:xfrm>
          <a:prstGeom prst="smileyFace">
            <a:avLst>
              <a:gd name="adj" fmla="val 4653"/>
            </a:avLst>
          </a:prstGeom>
          <a:solidFill>
            <a:srgbClr val="99FF99"/>
          </a:solidFill>
          <a:ln w="38100">
            <a:solidFill>
              <a:srgbClr val="007000"/>
            </a:solidFill>
            <a:miter lim="800000"/>
            <a:headEnd/>
            <a:tailEnd/>
          </a:ln>
        </p:spPr>
        <p:txBody>
          <a:bodyPr wrap="none" anchor="ctr"/>
          <a:lstStyle/>
          <a:p>
            <a:endParaRPr lang="en-US" sz="2400">
              <a:solidFill>
                <a:srgbClr val="000000"/>
              </a:solidFill>
              <a:latin typeface="Tahoma" charset="0"/>
            </a:endParaRPr>
          </a:p>
        </p:txBody>
      </p:sp>
      <p:sp>
        <p:nvSpPr>
          <p:cNvPr id="110605" name="AutoShape 13"/>
          <p:cNvSpPr>
            <a:spLocks noChangeArrowheads="1"/>
          </p:cNvSpPr>
          <p:nvPr/>
        </p:nvSpPr>
        <p:spPr bwMode="auto">
          <a:xfrm>
            <a:off x="6705600" y="2438400"/>
            <a:ext cx="381000" cy="381000"/>
          </a:xfrm>
          <a:prstGeom prst="smileyFace">
            <a:avLst>
              <a:gd name="adj" fmla="val 4653"/>
            </a:avLst>
          </a:prstGeom>
          <a:solidFill>
            <a:srgbClr val="99FF99"/>
          </a:solidFill>
          <a:ln w="38100">
            <a:solidFill>
              <a:srgbClr val="007000"/>
            </a:solidFill>
            <a:miter lim="800000"/>
            <a:headEnd/>
            <a:tailEnd/>
          </a:ln>
        </p:spPr>
        <p:txBody>
          <a:bodyPr wrap="none" anchor="ctr"/>
          <a:lstStyle/>
          <a:p>
            <a:endParaRPr lang="en-US" sz="2400">
              <a:solidFill>
                <a:srgbClr val="000000"/>
              </a:solidFill>
              <a:latin typeface="Tahoma" charset="0"/>
            </a:endParaRPr>
          </a:p>
        </p:txBody>
      </p:sp>
      <p:sp>
        <p:nvSpPr>
          <p:cNvPr id="110606" name="AutoShape 14"/>
          <p:cNvSpPr>
            <a:spLocks noChangeArrowheads="1"/>
          </p:cNvSpPr>
          <p:nvPr/>
        </p:nvSpPr>
        <p:spPr bwMode="auto">
          <a:xfrm>
            <a:off x="5638800" y="3048000"/>
            <a:ext cx="381000" cy="381000"/>
          </a:xfrm>
          <a:prstGeom prst="smileyFace">
            <a:avLst>
              <a:gd name="adj" fmla="val 4653"/>
            </a:avLst>
          </a:prstGeom>
          <a:solidFill>
            <a:schemeClr val="accent1"/>
          </a:solidFill>
          <a:ln w="38100">
            <a:solidFill>
              <a:schemeClr val="tx1"/>
            </a:solidFill>
            <a:miter lim="800000"/>
            <a:headEnd/>
            <a:tailEnd/>
          </a:ln>
        </p:spPr>
        <p:txBody>
          <a:bodyPr wrap="none" anchor="ctr"/>
          <a:lstStyle/>
          <a:p>
            <a:endParaRPr lang="en-US" sz="2400">
              <a:solidFill>
                <a:srgbClr val="000000"/>
              </a:solidFill>
              <a:latin typeface="Tahoma" charset="0"/>
            </a:endParaRPr>
          </a:p>
        </p:txBody>
      </p:sp>
      <p:sp>
        <p:nvSpPr>
          <p:cNvPr id="110607" name="AutoShape 15"/>
          <p:cNvSpPr>
            <a:spLocks noChangeArrowheads="1"/>
          </p:cNvSpPr>
          <p:nvPr/>
        </p:nvSpPr>
        <p:spPr bwMode="auto">
          <a:xfrm>
            <a:off x="5562600" y="1981200"/>
            <a:ext cx="381000" cy="381000"/>
          </a:xfrm>
          <a:prstGeom prst="smileyFace">
            <a:avLst>
              <a:gd name="adj" fmla="val 4653"/>
            </a:avLst>
          </a:prstGeom>
          <a:solidFill>
            <a:schemeClr val="accent1"/>
          </a:solidFill>
          <a:ln w="38100">
            <a:solidFill>
              <a:schemeClr val="tx1"/>
            </a:solidFill>
            <a:miter lim="800000"/>
            <a:headEnd/>
            <a:tailEnd/>
          </a:ln>
        </p:spPr>
        <p:txBody>
          <a:bodyPr wrap="none" anchor="ctr"/>
          <a:lstStyle/>
          <a:p>
            <a:endParaRPr lang="en-US" sz="2400">
              <a:solidFill>
                <a:srgbClr val="000000"/>
              </a:solidFill>
              <a:latin typeface="Tahoma" charset="0"/>
            </a:endParaRPr>
          </a:p>
        </p:txBody>
      </p:sp>
      <p:sp>
        <p:nvSpPr>
          <p:cNvPr id="110608" name="AutoShape 16"/>
          <p:cNvSpPr>
            <a:spLocks noChangeArrowheads="1"/>
          </p:cNvSpPr>
          <p:nvPr/>
        </p:nvSpPr>
        <p:spPr bwMode="auto">
          <a:xfrm>
            <a:off x="3657600" y="2362200"/>
            <a:ext cx="381000" cy="381000"/>
          </a:xfrm>
          <a:prstGeom prst="smileyFace">
            <a:avLst>
              <a:gd name="adj" fmla="val 4653"/>
            </a:avLst>
          </a:prstGeom>
          <a:solidFill>
            <a:srgbClr val="99FF99"/>
          </a:solidFill>
          <a:ln w="38100">
            <a:solidFill>
              <a:srgbClr val="007000"/>
            </a:solidFill>
            <a:miter lim="800000"/>
            <a:headEnd/>
            <a:tailEnd/>
          </a:ln>
        </p:spPr>
        <p:txBody>
          <a:bodyPr wrap="none" anchor="ctr"/>
          <a:lstStyle/>
          <a:p>
            <a:pPr algn="ctr"/>
            <a:endParaRPr lang="en-US" sz="2400">
              <a:solidFill>
                <a:srgbClr val="007000"/>
              </a:solidFill>
              <a:latin typeface="Tahoma" charset="0"/>
            </a:endParaRPr>
          </a:p>
        </p:txBody>
      </p:sp>
      <p:sp>
        <p:nvSpPr>
          <p:cNvPr id="110609" name="Line 17"/>
          <p:cNvSpPr>
            <a:spLocks noChangeShapeType="1"/>
          </p:cNvSpPr>
          <p:nvPr/>
        </p:nvSpPr>
        <p:spPr bwMode="auto">
          <a:xfrm flipH="1">
            <a:off x="2057400" y="2057400"/>
            <a:ext cx="2438400" cy="457200"/>
          </a:xfrm>
          <a:prstGeom prst="line">
            <a:avLst/>
          </a:prstGeom>
          <a:noFill/>
          <a:ln w="38100">
            <a:solidFill>
              <a:srgbClr val="FFFF66"/>
            </a:solidFill>
            <a:miter lim="800000"/>
            <a:headEnd/>
            <a:tailEnd type="arrow" w="med" len="med"/>
          </a:ln>
        </p:spPr>
        <p:txBody>
          <a:bodyPr wrap="none"/>
          <a:lstStyle/>
          <a:p>
            <a:endParaRPr lang="en-US" sz="2400">
              <a:solidFill>
                <a:srgbClr val="000000"/>
              </a:solidFill>
              <a:latin typeface="Tahoma" charset="0"/>
            </a:endParaRPr>
          </a:p>
        </p:txBody>
      </p:sp>
      <p:sp>
        <p:nvSpPr>
          <p:cNvPr id="110610" name="Line 18"/>
          <p:cNvSpPr>
            <a:spLocks noChangeShapeType="1"/>
          </p:cNvSpPr>
          <p:nvPr/>
        </p:nvSpPr>
        <p:spPr bwMode="auto">
          <a:xfrm flipV="1">
            <a:off x="4495800" y="3276600"/>
            <a:ext cx="1143000" cy="152400"/>
          </a:xfrm>
          <a:prstGeom prst="line">
            <a:avLst/>
          </a:prstGeom>
          <a:noFill/>
          <a:ln w="38100">
            <a:solidFill>
              <a:srgbClr val="FFFF66"/>
            </a:solidFill>
            <a:miter lim="800000"/>
            <a:headEnd/>
            <a:tailEnd type="arrow" w="med" len="med"/>
          </a:ln>
        </p:spPr>
        <p:txBody>
          <a:bodyPr wrap="none"/>
          <a:lstStyle/>
          <a:p>
            <a:endParaRPr lang="en-US" sz="2400">
              <a:solidFill>
                <a:srgbClr val="000000"/>
              </a:solidFill>
              <a:latin typeface="Tahoma" charset="0"/>
            </a:endParaRPr>
          </a:p>
        </p:txBody>
      </p:sp>
      <p:sp>
        <p:nvSpPr>
          <p:cNvPr id="110611" name="Line 19"/>
          <p:cNvSpPr>
            <a:spLocks noChangeShapeType="1"/>
          </p:cNvSpPr>
          <p:nvPr/>
        </p:nvSpPr>
        <p:spPr bwMode="auto">
          <a:xfrm flipH="1">
            <a:off x="4343400" y="2286000"/>
            <a:ext cx="1219200" cy="990600"/>
          </a:xfrm>
          <a:prstGeom prst="line">
            <a:avLst/>
          </a:prstGeom>
          <a:noFill/>
          <a:ln w="38100">
            <a:solidFill>
              <a:srgbClr val="FFFF66"/>
            </a:solidFill>
            <a:miter lim="800000"/>
            <a:headEnd/>
            <a:tailEnd type="arrow" w="med" len="med"/>
          </a:ln>
        </p:spPr>
        <p:txBody>
          <a:bodyPr wrap="none"/>
          <a:lstStyle/>
          <a:p>
            <a:endParaRPr lang="en-US" sz="2400">
              <a:solidFill>
                <a:srgbClr val="000000"/>
              </a:solidFill>
              <a:latin typeface="Tahoma" charset="0"/>
            </a:endParaRPr>
          </a:p>
        </p:txBody>
      </p:sp>
      <p:sp>
        <p:nvSpPr>
          <p:cNvPr id="110612" name="Line 20"/>
          <p:cNvSpPr>
            <a:spLocks noChangeShapeType="1"/>
          </p:cNvSpPr>
          <p:nvPr/>
        </p:nvSpPr>
        <p:spPr bwMode="auto">
          <a:xfrm flipV="1">
            <a:off x="6019800" y="2743200"/>
            <a:ext cx="685800" cy="381000"/>
          </a:xfrm>
          <a:prstGeom prst="line">
            <a:avLst/>
          </a:prstGeom>
          <a:noFill/>
          <a:ln w="38100">
            <a:solidFill>
              <a:srgbClr val="FFFF66"/>
            </a:solidFill>
            <a:miter lim="800000"/>
            <a:headEnd/>
            <a:tailEnd type="arrow" w="med" len="med"/>
          </a:ln>
        </p:spPr>
        <p:txBody>
          <a:bodyPr wrap="none"/>
          <a:lstStyle/>
          <a:p>
            <a:endParaRPr lang="en-US" sz="2400">
              <a:solidFill>
                <a:srgbClr val="000000"/>
              </a:solidFill>
              <a:latin typeface="Tahoma" charset="0"/>
            </a:endParaRPr>
          </a:p>
        </p:txBody>
      </p:sp>
      <p:sp>
        <p:nvSpPr>
          <p:cNvPr id="110613" name="Line 21"/>
          <p:cNvSpPr>
            <a:spLocks noChangeShapeType="1"/>
          </p:cNvSpPr>
          <p:nvPr/>
        </p:nvSpPr>
        <p:spPr bwMode="auto">
          <a:xfrm flipH="1">
            <a:off x="4038600" y="2209800"/>
            <a:ext cx="533400" cy="304800"/>
          </a:xfrm>
          <a:prstGeom prst="line">
            <a:avLst/>
          </a:prstGeom>
          <a:noFill/>
          <a:ln w="38100">
            <a:solidFill>
              <a:srgbClr val="FFFF66"/>
            </a:solidFill>
            <a:miter lim="800000"/>
            <a:headEnd/>
            <a:tailEnd type="arrow" w="med" len="med"/>
          </a:ln>
        </p:spPr>
        <p:txBody>
          <a:bodyPr wrap="none"/>
          <a:lstStyle/>
          <a:p>
            <a:endParaRPr lang="en-US" sz="2400">
              <a:solidFill>
                <a:srgbClr val="000000"/>
              </a:solidFill>
              <a:latin typeface="Tahoma" charset="0"/>
            </a:endParaRPr>
          </a:p>
        </p:txBody>
      </p:sp>
      <p:sp>
        <p:nvSpPr>
          <p:cNvPr id="110614" name="Line 22"/>
          <p:cNvSpPr>
            <a:spLocks noChangeShapeType="1"/>
          </p:cNvSpPr>
          <p:nvPr/>
        </p:nvSpPr>
        <p:spPr bwMode="auto">
          <a:xfrm flipH="1">
            <a:off x="4876800" y="2133600"/>
            <a:ext cx="685800" cy="0"/>
          </a:xfrm>
          <a:prstGeom prst="line">
            <a:avLst/>
          </a:prstGeom>
          <a:noFill/>
          <a:ln w="38100">
            <a:solidFill>
              <a:srgbClr val="FFFF66"/>
            </a:solidFill>
            <a:miter lim="800000"/>
            <a:headEnd/>
            <a:tailEnd type="arrow" w="med" len="med"/>
          </a:ln>
        </p:spPr>
        <p:txBody>
          <a:bodyPr wrap="none"/>
          <a:lstStyle/>
          <a:p>
            <a:endParaRPr lang="en-US" sz="2400">
              <a:solidFill>
                <a:srgbClr val="000000"/>
              </a:solidFill>
              <a:latin typeface="Tahoma" charset="0"/>
            </a:endParaRPr>
          </a:p>
        </p:txBody>
      </p:sp>
      <p:sp>
        <p:nvSpPr>
          <p:cNvPr id="110615" name="Line 23"/>
          <p:cNvSpPr>
            <a:spLocks noChangeShapeType="1"/>
          </p:cNvSpPr>
          <p:nvPr/>
        </p:nvSpPr>
        <p:spPr bwMode="auto">
          <a:xfrm flipV="1">
            <a:off x="5791200" y="2362200"/>
            <a:ext cx="0" cy="685800"/>
          </a:xfrm>
          <a:prstGeom prst="line">
            <a:avLst/>
          </a:prstGeom>
          <a:noFill/>
          <a:ln w="38100">
            <a:solidFill>
              <a:srgbClr val="FFFF66"/>
            </a:solidFill>
            <a:miter lim="800000"/>
            <a:headEnd/>
            <a:tailEnd type="arrow" w="med" len="med"/>
          </a:ln>
        </p:spPr>
        <p:txBody>
          <a:bodyPr wrap="none"/>
          <a:lstStyle/>
          <a:p>
            <a:endParaRPr lang="en-US" sz="2400">
              <a:solidFill>
                <a:srgbClr val="000000"/>
              </a:solidFill>
              <a:latin typeface="Tahoma" charset="0"/>
            </a:endParaRPr>
          </a:p>
        </p:txBody>
      </p:sp>
      <p:sp>
        <p:nvSpPr>
          <p:cNvPr id="110616" name="Line 24"/>
          <p:cNvSpPr>
            <a:spLocks noChangeShapeType="1"/>
          </p:cNvSpPr>
          <p:nvPr/>
        </p:nvSpPr>
        <p:spPr bwMode="auto">
          <a:xfrm>
            <a:off x="3886200" y="2743200"/>
            <a:ext cx="304800" cy="609600"/>
          </a:xfrm>
          <a:prstGeom prst="line">
            <a:avLst/>
          </a:prstGeom>
          <a:noFill/>
          <a:ln w="38100">
            <a:solidFill>
              <a:srgbClr val="FFFF66"/>
            </a:solidFill>
            <a:miter lim="800000"/>
            <a:headEnd/>
            <a:tailEnd type="arrow" w="med" len="med"/>
          </a:ln>
        </p:spPr>
        <p:txBody>
          <a:bodyPr wrap="none"/>
          <a:lstStyle/>
          <a:p>
            <a:endParaRPr lang="en-US" sz="2400">
              <a:solidFill>
                <a:srgbClr val="000000"/>
              </a:solidFill>
              <a:latin typeface="Tahoma" charset="0"/>
            </a:endParaRPr>
          </a:p>
        </p:txBody>
      </p:sp>
      <p:sp>
        <p:nvSpPr>
          <p:cNvPr id="110617" name="Line 25"/>
          <p:cNvSpPr>
            <a:spLocks noChangeShapeType="1"/>
          </p:cNvSpPr>
          <p:nvPr/>
        </p:nvSpPr>
        <p:spPr bwMode="auto">
          <a:xfrm rot="10800000" flipH="1">
            <a:off x="2895600" y="2667000"/>
            <a:ext cx="762000" cy="533400"/>
          </a:xfrm>
          <a:prstGeom prst="line">
            <a:avLst/>
          </a:prstGeom>
          <a:noFill/>
          <a:ln w="38100">
            <a:solidFill>
              <a:srgbClr val="FFFF66"/>
            </a:solidFill>
            <a:miter lim="800000"/>
            <a:headEnd/>
            <a:tailEnd type="arrow" w="med" len="med"/>
          </a:ln>
        </p:spPr>
        <p:txBody>
          <a:bodyPr wrap="none"/>
          <a:lstStyle/>
          <a:p>
            <a:endParaRPr lang="en-US" sz="2400">
              <a:solidFill>
                <a:srgbClr val="000000"/>
              </a:solidFill>
              <a:latin typeface="Tahoma" charset="0"/>
            </a:endParaRPr>
          </a:p>
        </p:txBody>
      </p:sp>
      <p:sp>
        <p:nvSpPr>
          <p:cNvPr id="110618" name="Line 26"/>
          <p:cNvSpPr>
            <a:spLocks noChangeShapeType="1"/>
          </p:cNvSpPr>
          <p:nvPr/>
        </p:nvSpPr>
        <p:spPr bwMode="auto">
          <a:xfrm>
            <a:off x="1981200" y="2743200"/>
            <a:ext cx="533400" cy="457200"/>
          </a:xfrm>
          <a:prstGeom prst="line">
            <a:avLst/>
          </a:prstGeom>
          <a:noFill/>
          <a:ln w="38100">
            <a:solidFill>
              <a:srgbClr val="FFFF66"/>
            </a:solidFill>
            <a:miter lim="800000"/>
            <a:headEnd/>
            <a:tailEnd type="arrow" w="med" len="med"/>
          </a:ln>
        </p:spPr>
        <p:txBody>
          <a:bodyPr wrap="none"/>
          <a:lstStyle/>
          <a:p>
            <a:endParaRPr lang="en-US" sz="2400">
              <a:solidFill>
                <a:srgbClr val="000000"/>
              </a:solidFill>
              <a:latin typeface="Tahoma" charset="0"/>
            </a:endParaRPr>
          </a:p>
        </p:txBody>
      </p:sp>
      <p:sp>
        <p:nvSpPr>
          <p:cNvPr id="110619" name="Line 27"/>
          <p:cNvSpPr>
            <a:spLocks noChangeShapeType="1"/>
          </p:cNvSpPr>
          <p:nvPr/>
        </p:nvSpPr>
        <p:spPr bwMode="auto">
          <a:xfrm flipH="1" flipV="1">
            <a:off x="5943600" y="2133600"/>
            <a:ext cx="762000" cy="381000"/>
          </a:xfrm>
          <a:prstGeom prst="line">
            <a:avLst/>
          </a:prstGeom>
          <a:noFill/>
          <a:ln w="38100">
            <a:solidFill>
              <a:srgbClr val="FFFF66"/>
            </a:solidFill>
            <a:miter lim="800000"/>
            <a:headEnd/>
            <a:tailEnd type="arrow" w="med" len="med"/>
          </a:ln>
        </p:spPr>
        <p:txBody>
          <a:bodyPr wrap="none"/>
          <a:lstStyle/>
          <a:p>
            <a:endParaRPr lang="en-US" sz="2400">
              <a:solidFill>
                <a:srgbClr val="000000"/>
              </a:solidFill>
              <a:latin typeface="Tahoma" charset="0"/>
            </a:endParaRPr>
          </a:p>
        </p:txBody>
      </p:sp>
      <p:grpSp>
        <p:nvGrpSpPr>
          <p:cNvPr id="3" name="Group 28"/>
          <p:cNvGrpSpPr>
            <a:grpSpLocks/>
          </p:cNvGrpSpPr>
          <p:nvPr/>
        </p:nvGrpSpPr>
        <p:grpSpPr bwMode="auto">
          <a:xfrm>
            <a:off x="5029200" y="990600"/>
            <a:ext cx="3638550" cy="457200"/>
            <a:chOff x="3264" y="720"/>
            <a:chExt cx="2292" cy="288"/>
          </a:xfrm>
        </p:grpSpPr>
        <p:sp>
          <p:nvSpPr>
            <p:cNvPr id="11295" name="Text Box 29"/>
            <p:cNvSpPr txBox="1">
              <a:spLocks noChangeArrowheads="1"/>
            </p:cNvSpPr>
            <p:nvPr/>
          </p:nvSpPr>
          <p:spPr bwMode="auto">
            <a:xfrm>
              <a:off x="3264" y="720"/>
              <a:ext cx="2160" cy="288"/>
            </a:xfrm>
            <a:prstGeom prst="rect">
              <a:avLst/>
            </a:prstGeom>
            <a:noFill/>
            <a:ln w="9525">
              <a:noFill/>
              <a:miter lim="800000"/>
              <a:headEnd/>
              <a:tailEnd/>
            </a:ln>
          </p:spPr>
          <p:txBody>
            <a:bodyPr>
              <a:spAutoFit/>
            </a:bodyPr>
            <a:lstStyle/>
            <a:p>
              <a:pPr>
                <a:spcBef>
                  <a:spcPct val="50000"/>
                </a:spcBef>
              </a:pPr>
              <a:r>
                <a:rPr lang="en-US" sz="2400" b="1">
                  <a:solidFill>
                    <a:srgbClr val="000000"/>
                  </a:solidFill>
                  <a:latin typeface="Times New Roman" pitchFamily="18" charset="0"/>
                </a:rPr>
                <a:t>Member -  Non-Issuers</a:t>
              </a:r>
            </a:p>
          </p:txBody>
        </p:sp>
        <p:sp>
          <p:nvSpPr>
            <p:cNvPr id="11296" name="AutoShape 30"/>
            <p:cNvSpPr>
              <a:spLocks noChangeArrowheads="1"/>
            </p:cNvSpPr>
            <p:nvPr/>
          </p:nvSpPr>
          <p:spPr bwMode="auto">
            <a:xfrm>
              <a:off x="5328" y="768"/>
              <a:ext cx="228" cy="213"/>
            </a:xfrm>
            <a:prstGeom prst="smileyFace">
              <a:avLst>
                <a:gd name="adj" fmla="val 4653"/>
              </a:avLst>
            </a:prstGeom>
            <a:solidFill>
              <a:schemeClr val="accent1"/>
            </a:solidFill>
            <a:ln w="38100">
              <a:solidFill>
                <a:schemeClr val="tx1"/>
              </a:solidFill>
              <a:miter lim="800000"/>
              <a:headEnd/>
              <a:tailEnd/>
            </a:ln>
          </p:spPr>
          <p:txBody>
            <a:bodyPr wrap="none" anchor="ctr"/>
            <a:lstStyle/>
            <a:p>
              <a:endParaRPr lang="en-US" sz="2400">
                <a:solidFill>
                  <a:srgbClr val="000000"/>
                </a:solidFill>
                <a:latin typeface="Tahoma" charset="0"/>
              </a:endParaRPr>
            </a:p>
          </p:txBody>
        </p:sp>
      </p:grpSp>
      <p:sp>
        <p:nvSpPr>
          <p:cNvPr id="110623" name="Text Box 31"/>
          <p:cNvSpPr txBox="1">
            <a:spLocks noChangeArrowheads="1"/>
          </p:cNvSpPr>
          <p:nvPr/>
        </p:nvSpPr>
        <p:spPr bwMode="auto">
          <a:xfrm>
            <a:off x="533400" y="4876800"/>
            <a:ext cx="8305800" cy="1187450"/>
          </a:xfrm>
          <a:prstGeom prst="rect">
            <a:avLst/>
          </a:prstGeom>
          <a:noFill/>
          <a:ln w="9525">
            <a:noFill/>
            <a:miter lim="800000"/>
            <a:headEnd/>
            <a:tailEnd/>
          </a:ln>
        </p:spPr>
        <p:txBody>
          <a:bodyPr>
            <a:spAutoFit/>
          </a:bodyPr>
          <a:lstStyle/>
          <a:p>
            <a:r>
              <a:rPr lang="en-US" sz="2400">
                <a:solidFill>
                  <a:srgbClr val="000000"/>
                </a:solidFill>
                <a:latin typeface="Times New Roman" pitchFamily="18" charset="0"/>
              </a:rPr>
              <a:t>Participants utilize their own credit directly within a network of trust.</a:t>
            </a:r>
          </a:p>
          <a:p>
            <a:r>
              <a:rPr lang="en-US" sz="2400">
                <a:solidFill>
                  <a:srgbClr val="000000"/>
                </a:solidFill>
                <a:latin typeface="Times New Roman" pitchFamily="18" charset="0"/>
              </a:rPr>
              <a:t>They allow one another to draw upon the common credit pool.</a:t>
            </a:r>
          </a:p>
        </p:txBody>
      </p:sp>
      <p:sp>
        <p:nvSpPr>
          <p:cNvPr id="11292" name="Date Placeholder 31"/>
          <p:cNvSpPr>
            <a:spLocks noGrp="1"/>
          </p:cNvSpPr>
          <p:nvPr>
            <p:ph type="dt" sz="quarter" idx="10"/>
          </p:nvPr>
        </p:nvSpPr>
        <p:spPr>
          <a:noFill/>
        </p:spPr>
        <p:txBody>
          <a:bodyPr/>
          <a:lstStyle/>
          <a:p>
            <a:fld id="{045E9346-76C1-465E-A204-5C7C74881E2C}" type="datetime1">
              <a:rPr lang="en-US" smtClean="0">
                <a:latin typeface="Arial" charset="0"/>
              </a:rPr>
              <a:pPr/>
              <a:t>11/13/2009</a:t>
            </a:fld>
            <a:endParaRPr lang="en-US" smtClean="0">
              <a:latin typeface="Arial" charset="0"/>
            </a:endParaRPr>
          </a:p>
        </p:txBody>
      </p:sp>
      <p:sp>
        <p:nvSpPr>
          <p:cNvPr id="11293" name="Slide Number Placeholder 32"/>
          <p:cNvSpPr>
            <a:spLocks noGrp="1"/>
          </p:cNvSpPr>
          <p:nvPr>
            <p:ph type="sldNum" sz="quarter" idx="12"/>
          </p:nvPr>
        </p:nvSpPr>
        <p:spPr>
          <a:noFill/>
        </p:spPr>
        <p:txBody>
          <a:bodyPr/>
          <a:lstStyle/>
          <a:p>
            <a:fld id="{77334695-FB0B-4D8B-9321-516135C30812}" type="slidenum">
              <a:rPr lang="en-US" smtClean="0">
                <a:latin typeface="Arial" charset="0"/>
              </a:rPr>
              <a:pPr/>
              <a:t>29</a:t>
            </a:fld>
            <a:endParaRPr lang="en-US" smtClean="0">
              <a:latin typeface="Arial" charset="0"/>
            </a:endParaRPr>
          </a:p>
        </p:txBody>
      </p:sp>
      <p:sp>
        <p:nvSpPr>
          <p:cNvPr id="11294" name="Footer Placeholder 33"/>
          <p:cNvSpPr>
            <a:spLocks noGrp="1"/>
          </p:cNvSpPr>
          <p:nvPr>
            <p:ph type="ftr" sz="quarter" idx="11"/>
          </p:nvPr>
        </p:nvSpPr>
        <p:spPr>
          <a:noFill/>
        </p:spPr>
        <p:txBody>
          <a:bodyPr/>
          <a:lstStyle/>
          <a:p>
            <a:r>
              <a:rPr lang="en-US" smtClean="0">
                <a:latin typeface="Arial" charset="0"/>
              </a:rPr>
              <a:t>Thomas H. Greco, Jr.</a:t>
            </a:r>
          </a:p>
        </p:txBody>
      </p:sp>
    </p:spTree>
    <p:custDataLst>
      <p:tags r:id="rId1"/>
    </p:custData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0599"/>
                                        </p:tgtEl>
                                        <p:attrNameLst>
                                          <p:attrName>style.visibility</p:attrName>
                                        </p:attrNameLst>
                                      </p:cBhvr>
                                      <p:to>
                                        <p:strVal val="visible"/>
                                      </p:to>
                                    </p:set>
                                    <p:animEffect transition="in" filter="dissolve">
                                      <p:cBhvr>
                                        <p:cTn id="11" dur="500"/>
                                        <p:tgtEl>
                                          <p:spTgt spid="110599"/>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10605"/>
                                        </p:tgtEl>
                                        <p:attrNameLst>
                                          <p:attrName>style.visibility</p:attrName>
                                        </p:attrNameLst>
                                      </p:cBhvr>
                                      <p:to>
                                        <p:strVal val="visible"/>
                                      </p:to>
                                    </p:set>
                                    <p:anim calcmode="lin" valueType="num">
                                      <p:cBhvr additive="base">
                                        <p:cTn id="16" dur="500" fill="hold"/>
                                        <p:tgtEl>
                                          <p:spTgt spid="110605"/>
                                        </p:tgtEl>
                                        <p:attrNameLst>
                                          <p:attrName>ppt_x</p:attrName>
                                        </p:attrNameLst>
                                      </p:cBhvr>
                                      <p:tavLst>
                                        <p:tav tm="0">
                                          <p:val>
                                            <p:strVal val="#ppt_x"/>
                                          </p:val>
                                        </p:tav>
                                        <p:tav tm="100000">
                                          <p:val>
                                            <p:strVal val="#ppt_x"/>
                                          </p:val>
                                        </p:tav>
                                      </p:tavLst>
                                    </p:anim>
                                    <p:anim calcmode="lin" valueType="num">
                                      <p:cBhvr additive="base">
                                        <p:cTn id="17" dur="500" fill="hold"/>
                                        <p:tgtEl>
                                          <p:spTgt spid="110605"/>
                                        </p:tgtEl>
                                        <p:attrNameLst>
                                          <p:attrName>ppt_y</p:attrName>
                                        </p:attrNameLst>
                                      </p:cBhvr>
                                      <p:tavLst>
                                        <p:tav tm="0">
                                          <p:val>
                                            <p:strVal val="1+#ppt_h/2"/>
                                          </p:val>
                                        </p:tav>
                                        <p:tav tm="100000">
                                          <p:val>
                                            <p:strVal val="#ppt_y"/>
                                          </p:val>
                                        </p:tav>
                                      </p:tavLst>
                                    </p:anim>
                                  </p:childTnLst>
                                </p:cTn>
                              </p:par>
                            </p:childTnLst>
                          </p:cTn>
                        </p:par>
                        <p:par>
                          <p:cTn id="18" fill="hold">
                            <p:stCondLst>
                              <p:cond delay="500"/>
                            </p:stCondLst>
                            <p:childTnLst>
                              <p:par>
                                <p:cTn id="19" presetID="2" presetClass="entr" presetSubtype="4" fill="hold" grpId="0" nodeType="afterEffect">
                                  <p:stCondLst>
                                    <p:cond delay="0"/>
                                  </p:stCondLst>
                                  <p:childTnLst>
                                    <p:set>
                                      <p:cBhvr>
                                        <p:cTn id="20" dur="1" fill="hold">
                                          <p:stCondLst>
                                            <p:cond delay="0"/>
                                          </p:stCondLst>
                                        </p:cTn>
                                        <p:tgtEl>
                                          <p:spTgt spid="110604"/>
                                        </p:tgtEl>
                                        <p:attrNameLst>
                                          <p:attrName>style.visibility</p:attrName>
                                        </p:attrNameLst>
                                      </p:cBhvr>
                                      <p:to>
                                        <p:strVal val="visible"/>
                                      </p:to>
                                    </p:set>
                                    <p:anim calcmode="lin" valueType="num">
                                      <p:cBhvr additive="base">
                                        <p:cTn id="21" dur="500" fill="hold"/>
                                        <p:tgtEl>
                                          <p:spTgt spid="110604"/>
                                        </p:tgtEl>
                                        <p:attrNameLst>
                                          <p:attrName>ppt_x</p:attrName>
                                        </p:attrNameLst>
                                      </p:cBhvr>
                                      <p:tavLst>
                                        <p:tav tm="0">
                                          <p:val>
                                            <p:strVal val="#ppt_x"/>
                                          </p:val>
                                        </p:tav>
                                        <p:tav tm="100000">
                                          <p:val>
                                            <p:strVal val="#ppt_x"/>
                                          </p:val>
                                        </p:tav>
                                      </p:tavLst>
                                    </p:anim>
                                    <p:anim calcmode="lin" valueType="num">
                                      <p:cBhvr additive="base">
                                        <p:cTn id="22" dur="500" fill="hold"/>
                                        <p:tgtEl>
                                          <p:spTgt spid="110604"/>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2" presetClass="entr" presetSubtype="2" fill="hold" grpId="0" nodeType="afterEffect">
                                  <p:stCondLst>
                                    <p:cond delay="0"/>
                                  </p:stCondLst>
                                  <p:childTnLst>
                                    <p:set>
                                      <p:cBhvr>
                                        <p:cTn id="25" dur="1" fill="hold">
                                          <p:stCondLst>
                                            <p:cond delay="0"/>
                                          </p:stCondLst>
                                        </p:cTn>
                                        <p:tgtEl>
                                          <p:spTgt spid="110607"/>
                                        </p:tgtEl>
                                        <p:attrNameLst>
                                          <p:attrName>style.visibility</p:attrName>
                                        </p:attrNameLst>
                                      </p:cBhvr>
                                      <p:to>
                                        <p:strVal val="visible"/>
                                      </p:to>
                                    </p:set>
                                    <p:anim calcmode="lin" valueType="num">
                                      <p:cBhvr additive="base">
                                        <p:cTn id="26" dur="500" fill="hold"/>
                                        <p:tgtEl>
                                          <p:spTgt spid="110607"/>
                                        </p:tgtEl>
                                        <p:attrNameLst>
                                          <p:attrName>ppt_x</p:attrName>
                                        </p:attrNameLst>
                                      </p:cBhvr>
                                      <p:tavLst>
                                        <p:tav tm="0">
                                          <p:val>
                                            <p:strVal val="1+#ppt_w/2"/>
                                          </p:val>
                                        </p:tav>
                                        <p:tav tm="100000">
                                          <p:val>
                                            <p:strVal val="#ppt_x"/>
                                          </p:val>
                                        </p:tav>
                                      </p:tavLst>
                                    </p:anim>
                                    <p:anim calcmode="lin" valueType="num">
                                      <p:cBhvr additive="base">
                                        <p:cTn id="27" dur="500" fill="hold"/>
                                        <p:tgtEl>
                                          <p:spTgt spid="110607"/>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2" fill="hold" grpId="0" nodeType="afterEffect">
                                  <p:stCondLst>
                                    <p:cond delay="0"/>
                                  </p:stCondLst>
                                  <p:childTnLst>
                                    <p:set>
                                      <p:cBhvr>
                                        <p:cTn id="30" dur="1" fill="hold">
                                          <p:stCondLst>
                                            <p:cond delay="0"/>
                                          </p:stCondLst>
                                        </p:cTn>
                                        <p:tgtEl>
                                          <p:spTgt spid="110606"/>
                                        </p:tgtEl>
                                        <p:attrNameLst>
                                          <p:attrName>style.visibility</p:attrName>
                                        </p:attrNameLst>
                                      </p:cBhvr>
                                      <p:to>
                                        <p:strVal val="visible"/>
                                      </p:to>
                                    </p:set>
                                    <p:anim calcmode="lin" valueType="num">
                                      <p:cBhvr additive="base">
                                        <p:cTn id="31" dur="500" fill="hold"/>
                                        <p:tgtEl>
                                          <p:spTgt spid="110606"/>
                                        </p:tgtEl>
                                        <p:attrNameLst>
                                          <p:attrName>ppt_x</p:attrName>
                                        </p:attrNameLst>
                                      </p:cBhvr>
                                      <p:tavLst>
                                        <p:tav tm="0">
                                          <p:val>
                                            <p:strVal val="1+#ppt_w/2"/>
                                          </p:val>
                                        </p:tav>
                                        <p:tav tm="100000">
                                          <p:val>
                                            <p:strVal val="#ppt_x"/>
                                          </p:val>
                                        </p:tav>
                                      </p:tavLst>
                                    </p:anim>
                                    <p:anim calcmode="lin" valueType="num">
                                      <p:cBhvr additive="base">
                                        <p:cTn id="32" dur="500" fill="hold"/>
                                        <p:tgtEl>
                                          <p:spTgt spid="110606"/>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8" fill="hold" grpId="0" nodeType="afterEffect">
                                  <p:stCondLst>
                                    <p:cond delay="0"/>
                                  </p:stCondLst>
                                  <p:childTnLst>
                                    <p:set>
                                      <p:cBhvr>
                                        <p:cTn id="35" dur="1" fill="hold">
                                          <p:stCondLst>
                                            <p:cond delay="0"/>
                                          </p:stCondLst>
                                        </p:cTn>
                                        <p:tgtEl>
                                          <p:spTgt spid="110603"/>
                                        </p:tgtEl>
                                        <p:attrNameLst>
                                          <p:attrName>style.visibility</p:attrName>
                                        </p:attrNameLst>
                                      </p:cBhvr>
                                      <p:to>
                                        <p:strVal val="visible"/>
                                      </p:to>
                                    </p:set>
                                    <p:anim calcmode="lin" valueType="num">
                                      <p:cBhvr additive="base">
                                        <p:cTn id="36" dur="500" fill="hold"/>
                                        <p:tgtEl>
                                          <p:spTgt spid="110603"/>
                                        </p:tgtEl>
                                        <p:attrNameLst>
                                          <p:attrName>ppt_x</p:attrName>
                                        </p:attrNameLst>
                                      </p:cBhvr>
                                      <p:tavLst>
                                        <p:tav tm="0">
                                          <p:val>
                                            <p:strVal val="0-#ppt_w/2"/>
                                          </p:val>
                                        </p:tav>
                                        <p:tav tm="100000">
                                          <p:val>
                                            <p:strVal val="#ppt_x"/>
                                          </p:val>
                                        </p:tav>
                                      </p:tavLst>
                                    </p:anim>
                                    <p:anim calcmode="lin" valueType="num">
                                      <p:cBhvr additive="base">
                                        <p:cTn id="37" dur="500" fill="hold"/>
                                        <p:tgtEl>
                                          <p:spTgt spid="110603"/>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2" presetClass="entr" presetSubtype="8" fill="hold" grpId="0" nodeType="afterEffect">
                                  <p:stCondLst>
                                    <p:cond delay="0"/>
                                  </p:stCondLst>
                                  <p:childTnLst>
                                    <p:set>
                                      <p:cBhvr>
                                        <p:cTn id="40" dur="1" fill="hold">
                                          <p:stCondLst>
                                            <p:cond delay="0"/>
                                          </p:stCondLst>
                                        </p:cTn>
                                        <p:tgtEl>
                                          <p:spTgt spid="110601"/>
                                        </p:tgtEl>
                                        <p:attrNameLst>
                                          <p:attrName>style.visibility</p:attrName>
                                        </p:attrNameLst>
                                      </p:cBhvr>
                                      <p:to>
                                        <p:strVal val="visible"/>
                                      </p:to>
                                    </p:set>
                                    <p:anim calcmode="lin" valueType="num">
                                      <p:cBhvr additive="base">
                                        <p:cTn id="41" dur="500" fill="hold"/>
                                        <p:tgtEl>
                                          <p:spTgt spid="110601"/>
                                        </p:tgtEl>
                                        <p:attrNameLst>
                                          <p:attrName>ppt_x</p:attrName>
                                        </p:attrNameLst>
                                      </p:cBhvr>
                                      <p:tavLst>
                                        <p:tav tm="0">
                                          <p:val>
                                            <p:strVal val="0-#ppt_w/2"/>
                                          </p:val>
                                        </p:tav>
                                        <p:tav tm="100000">
                                          <p:val>
                                            <p:strVal val="#ppt_x"/>
                                          </p:val>
                                        </p:tav>
                                      </p:tavLst>
                                    </p:anim>
                                    <p:anim calcmode="lin" valueType="num">
                                      <p:cBhvr additive="base">
                                        <p:cTn id="42" dur="500" fill="hold"/>
                                        <p:tgtEl>
                                          <p:spTgt spid="110601"/>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2" presetClass="entr" presetSubtype="1" fill="hold" grpId="0" nodeType="afterEffect">
                                  <p:stCondLst>
                                    <p:cond delay="0"/>
                                  </p:stCondLst>
                                  <p:childTnLst>
                                    <p:set>
                                      <p:cBhvr>
                                        <p:cTn id="45" dur="1" fill="hold">
                                          <p:stCondLst>
                                            <p:cond delay="0"/>
                                          </p:stCondLst>
                                        </p:cTn>
                                        <p:tgtEl>
                                          <p:spTgt spid="110602"/>
                                        </p:tgtEl>
                                        <p:attrNameLst>
                                          <p:attrName>style.visibility</p:attrName>
                                        </p:attrNameLst>
                                      </p:cBhvr>
                                      <p:to>
                                        <p:strVal val="visible"/>
                                      </p:to>
                                    </p:set>
                                    <p:anim calcmode="lin" valueType="num">
                                      <p:cBhvr additive="base">
                                        <p:cTn id="46" dur="500" fill="hold"/>
                                        <p:tgtEl>
                                          <p:spTgt spid="110602"/>
                                        </p:tgtEl>
                                        <p:attrNameLst>
                                          <p:attrName>ppt_x</p:attrName>
                                        </p:attrNameLst>
                                      </p:cBhvr>
                                      <p:tavLst>
                                        <p:tav tm="0">
                                          <p:val>
                                            <p:strVal val="#ppt_x"/>
                                          </p:val>
                                        </p:tav>
                                        <p:tav tm="100000">
                                          <p:val>
                                            <p:strVal val="#ppt_x"/>
                                          </p:val>
                                        </p:tav>
                                      </p:tavLst>
                                    </p:anim>
                                    <p:anim calcmode="lin" valueType="num">
                                      <p:cBhvr additive="base">
                                        <p:cTn id="47" dur="500" fill="hold"/>
                                        <p:tgtEl>
                                          <p:spTgt spid="110602"/>
                                        </p:tgtEl>
                                        <p:attrNameLst>
                                          <p:attrName>ppt_y</p:attrName>
                                        </p:attrNameLst>
                                      </p:cBhvr>
                                      <p:tavLst>
                                        <p:tav tm="0">
                                          <p:val>
                                            <p:strVal val="0-#ppt_h/2"/>
                                          </p:val>
                                        </p:tav>
                                        <p:tav tm="100000">
                                          <p:val>
                                            <p:strVal val="#ppt_y"/>
                                          </p:val>
                                        </p:tav>
                                      </p:tavLst>
                                    </p:anim>
                                  </p:childTnLst>
                                </p:cTn>
                              </p:par>
                            </p:childTnLst>
                          </p:cTn>
                        </p:par>
                        <p:par>
                          <p:cTn id="48" fill="hold">
                            <p:stCondLst>
                              <p:cond delay="3500"/>
                            </p:stCondLst>
                            <p:childTnLst>
                              <p:par>
                                <p:cTn id="49" presetID="2" presetClass="entr" presetSubtype="4" fill="hold" grpId="0" nodeType="afterEffect">
                                  <p:stCondLst>
                                    <p:cond delay="0"/>
                                  </p:stCondLst>
                                  <p:childTnLst>
                                    <p:set>
                                      <p:cBhvr>
                                        <p:cTn id="50" dur="1" fill="hold">
                                          <p:stCondLst>
                                            <p:cond delay="0"/>
                                          </p:stCondLst>
                                        </p:cTn>
                                        <p:tgtEl>
                                          <p:spTgt spid="110608"/>
                                        </p:tgtEl>
                                        <p:attrNameLst>
                                          <p:attrName>style.visibility</p:attrName>
                                        </p:attrNameLst>
                                      </p:cBhvr>
                                      <p:to>
                                        <p:strVal val="visible"/>
                                      </p:to>
                                    </p:set>
                                    <p:anim calcmode="lin" valueType="num">
                                      <p:cBhvr additive="base">
                                        <p:cTn id="51" dur="500" fill="hold"/>
                                        <p:tgtEl>
                                          <p:spTgt spid="110608"/>
                                        </p:tgtEl>
                                        <p:attrNameLst>
                                          <p:attrName>ppt_x</p:attrName>
                                        </p:attrNameLst>
                                      </p:cBhvr>
                                      <p:tavLst>
                                        <p:tav tm="0">
                                          <p:val>
                                            <p:strVal val="#ppt_x"/>
                                          </p:val>
                                        </p:tav>
                                        <p:tav tm="100000">
                                          <p:val>
                                            <p:strVal val="#ppt_x"/>
                                          </p:val>
                                        </p:tav>
                                      </p:tavLst>
                                    </p:anim>
                                    <p:anim calcmode="lin" valueType="num">
                                      <p:cBhvr additive="base">
                                        <p:cTn id="52" dur="500" fill="hold"/>
                                        <p:tgtEl>
                                          <p:spTgt spid="110608"/>
                                        </p:tgtEl>
                                        <p:attrNameLst>
                                          <p:attrName>ppt_y</p:attrName>
                                        </p:attrNameLst>
                                      </p:cBhvr>
                                      <p:tavLst>
                                        <p:tav tm="0">
                                          <p:val>
                                            <p:strVal val="1+#ppt_h/2"/>
                                          </p:val>
                                        </p:tav>
                                        <p:tav tm="100000">
                                          <p:val>
                                            <p:strVal val="#ppt_y"/>
                                          </p:val>
                                        </p:tav>
                                      </p:tavLst>
                                    </p:anim>
                                  </p:childTnLst>
                                </p:cTn>
                              </p:par>
                            </p:childTnLst>
                          </p:cTn>
                        </p:par>
                        <p:par>
                          <p:cTn id="53" fill="hold">
                            <p:stCondLst>
                              <p:cond delay="4000"/>
                            </p:stCondLst>
                            <p:childTnLst>
                              <p:par>
                                <p:cTn id="54" presetID="22" presetClass="entr" presetSubtype="1" fill="hold" grpId="0" nodeType="afterEffect">
                                  <p:stCondLst>
                                    <p:cond delay="0"/>
                                  </p:stCondLst>
                                  <p:childTnLst>
                                    <p:set>
                                      <p:cBhvr>
                                        <p:cTn id="55" dur="1" fill="hold">
                                          <p:stCondLst>
                                            <p:cond delay="0"/>
                                          </p:stCondLst>
                                        </p:cTn>
                                        <p:tgtEl>
                                          <p:spTgt spid="110623"/>
                                        </p:tgtEl>
                                        <p:attrNameLst>
                                          <p:attrName>style.visibility</p:attrName>
                                        </p:attrNameLst>
                                      </p:cBhvr>
                                      <p:to>
                                        <p:strVal val="visible"/>
                                      </p:to>
                                    </p:set>
                                    <p:animEffect transition="in" filter="wipe(up)">
                                      <p:cBhvr>
                                        <p:cTn id="56" dur="1000"/>
                                        <p:tgtEl>
                                          <p:spTgt spid="11062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110619"/>
                                        </p:tgtEl>
                                        <p:attrNameLst>
                                          <p:attrName>style.visibility</p:attrName>
                                        </p:attrNameLst>
                                      </p:cBhvr>
                                      <p:to>
                                        <p:strVal val="visible"/>
                                      </p:to>
                                    </p:set>
                                    <p:animEffect transition="in" filter="wipe(right)">
                                      <p:cBhvr>
                                        <p:cTn id="61" dur="500"/>
                                        <p:tgtEl>
                                          <p:spTgt spid="110619"/>
                                        </p:tgtEl>
                                      </p:cBhvr>
                                    </p:animEffect>
                                  </p:childTnLst>
                                </p:cTn>
                              </p:par>
                            </p:childTnLst>
                          </p:cTn>
                        </p:par>
                        <p:par>
                          <p:cTn id="62" fill="hold">
                            <p:stCondLst>
                              <p:cond delay="500"/>
                            </p:stCondLst>
                            <p:childTnLst>
                              <p:par>
                                <p:cTn id="63" presetID="22" presetClass="entr" presetSubtype="2" fill="hold" grpId="0" nodeType="afterEffect">
                                  <p:stCondLst>
                                    <p:cond delay="0"/>
                                  </p:stCondLst>
                                  <p:childTnLst>
                                    <p:set>
                                      <p:cBhvr>
                                        <p:cTn id="64" dur="1" fill="hold">
                                          <p:stCondLst>
                                            <p:cond delay="0"/>
                                          </p:stCondLst>
                                        </p:cTn>
                                        <p:tgtEl>
                                          <p:spTgt spid="110614"/>
                                        </p:tgtEl>
                                        <p:attrNameLst>
                                          <p:attrName>style.visibility</p:attrName>
                                        </p:attrNameLst>
                                      </p:cBhvr>
                                      <p:to>
                                        <p:strVal val="visible"/>
                                      </p:to>
                                    </p:set>
                                    <p:animEffect transition="in" filter="wipe(right)">
                                      <p:cBhvr>
                                        <p:cTn id="65" dur="500"/>
                                        <p:tgtEl>
                                          <p:spTgt spid="110614"/>
                                        </p:tgtEl>
                                      </p:cBhvr>
                                    </p:animEffect>
                                  </p:childTnLst>
                                </p:cTn>
                              </p:par>
                            </p:childTnLst>
                          </p:cTn>
                        </p:par>
                        <p:par>
                          <p:cTn id="66" fill="hold">
                            <p:stCondLst>
                              <p:cond delay="1000"/>
                            </p:stCondLst>
                            <p:childTnLst>
                              <p:par>
                                <p:cTn id="67" presetID="22" presetClass="entr" presetSubtype="2" fill="hold" grpId="0" nodeType="afterEffect">
                                  <p:stCondLst>
                                    <p:cond delay="0"/>
                                  </p:stCondLst>
                                  <p:childTnLst>
                                    <p:set>
                                      <p:cBhvr>
                                        <p:cTn id="68" dur="1" fill="hold">
                                          <p:stCondLst>
                                            <p:cond delay="0"/>
                                          </p:stCondLst>
                                        </p:cTn>
                                        <p:tgtEl>
                                          <p:spTgt spid="110611"/>
                                        </p:tgtEl>
                                        <p:attrNameLst>
                                          <p:attrName>style.visibility</p:attrName>
                                        </p:attrNameLst>
                                      </p:cBhvr>
                                      <p:to>
                                        <p:strVal val="visible"/>
                                      </p:to>
                                    </p:set>
                                    <p:animEffect transition="in" filter="wipe(right)">
                                      <p:cBhvr>
                                        <p:cTn id="69" dur="500"/>
                                        <p:tgtEl>
                                          <p:spTgt spid="110611"/>
                                        </p:tgtEl>
                                      </p:cBhvr>
                                    </p:animEffect>
                                  </p:childTnLst>
                                </p:cTn>
                              </p:par>
                            </p:childTnLst>
                          </p:cTn>
                        </p:par>
                        <p:par>
                          <p:cTn id="70" fill="hold">
                            <p:stCondLst>
                              <p:cond delay="1500"/>
                            </p:stCondLst>
                            <p:childTnLst>
                              <p:par>
                                <p:cTn id="71" presetID="22" presetClass="entr" presetSubtype="2" fill="hold" grpId="0" nodeType="afterEffect">
                                  <p:stCondLst>
                                    <p:cond delay="0"/>
                                  </p:stCondLst>
                                  <p:childTnLst>
                                    <p:set>
                                      <p:cBhvr>
                                        <p:cTn id="72" dur="1" fill="hold">
                                          <p:stCondLst>
                                            <p:cond delay="0"/>
                                          </p:stCondLst>
                                        </p:cTn>
                                        <p:tgtEl>
                                          <p:spTgt spid="110609"/>
                                        </p:tgtEl>
                                        <p:attrNameLst>
                                          <p:attrName>style.visibility</p:attrName>
                                        </p:attrNameLst>
                                      </p:cBhvr>
                                      <p:to>
                                        <p:strVal val="visible"/>
                                      </p:to>
                                    </p:set>
                                    <p:animEffect transition="in" filter="wipe(right)">
                                      <p:cBhvr>
                                        <p:cTn id="73" dur="500"/>
                                        <p:tgtEl>
                                          <p:spTgt spid="110609"/>
                                        </p:tgtEl>
                                      </p:cBhvr>
                                    </p:animEffect>
                                  </p:childTnLst>
                                </p:cTn>
                              </p:par>
                            </p:childTnLst>
                          </p:cTn>
                        </p:par>
                        <p:par>
                          <p:cTn id="74" fill="hold">
                            <p:stCondLst>
                              <p:cond delay="2000"/>
                            </p:stCondLst>
                            <p:childTnLst>
                              <p:par>
                                <p:cTn id="75" presetID="22" presetClass="entr" presetSubtype="2" fill="hold" grpId="0" nodeType="afterEffect">
                                  <p:stCondLst>
                                    <p:cond delay="0"/>
                                  </p:stCondLst>
                                  <p:childTnLst>
                                    <p:set>
                                      <p:cBhvr>
                                        <p:cTn id="76" dur="1" fill="hold">
                                          <p:stCondLst>
                                            <p:cond delay="0"/>
                                          </p:stCondLst>
                                        </p:cTn>
                                        <p:tgtEl>
                                          <p:spTgt spid="110613"/>
                                        </p:tgtEl>
                                        <p:attrNameLst>
                                          <p:attrName>style.visibility</p:attrName>
                                        </p:attrNameLst>
                                      </p:cBhvr>
                                      <p:to>
                                        <p:strVal val="visible"/>
                                      </p:to>
                                    </p:set>
                                    <p:animEffect transition="in" filter="wipe(right)">
                                      <p:cBhvr>
                                        <p:cTn id="77" dur="500"/>
                                        <p:tgtEl>
                                          <p:spTgt spid="110613"/>
                                        </p:tgtEl>
                                      </p:cBhvr>
                                    </p:animEffect>
                                  </p:childTnLst>
                                </p:cTn>
                              </p:par>
                            </p:childTnLst>
                          </p:cTn>
                        </p:par>
                        <p:par>
                          <p:cTn id="78" fill="hold">
                            <p:stCondLst>
                              <p:cond delay="2500"/>
                            </p:stCondLst>
                            <p:childTnLst>
                              <p:par>
                                <p:cTn id="79" presetID="22" presetClass="entr" presetSubtype="8" fill="hold" grpId="0" nodeType="afterEffect">
                                  <p:stCondLst>
                                    <p:cond delay="0"/>
                                  </p:stCondLst>
                                  <p:childTnLst>
                                    <p:set>
                                      <p:cBhvr>
                                        <p:cTn id="80" dur="1" fill="hold">
                                          <p:stCondLst>
                                            <p:cond delay="0"/>
                                          </p:stCondLst>
                                        </p:cTn>
                                        <p:tgtEl>
                                          <p:spTgt spid="110618"/>
                                        </p:tgtEl>
                                        <p:attrNameLst>
                                          <p:attrName>style.visibility</p:attrName>
                                        </p:attrNameLst>
                                      </p:cBhvr>
                                      <p:to>
                                        <p:strVal val="visible"/>
                                      </p:to>
                                    </p:set>
                                    <p:animEffect transition="in" filter="wipe(left)">
                                      <p:cBhvr>
                                        <p:cTn id="81" dur="500"/>
                                        <p:tgtEl>
                                          <p:spTgt spid="110618"/>
                                        </p:tgtEl>
                                      </p:cBhvr>
                                    </p:animEffect>
                                  </p:childTnLst>
                                </p:cTn>
                              </p:par>
                            </p:childTnLst>
                          </p:cTn>
                        </p:par>
                        <p:par>
                          <p:cTn id="82" fill="hold">
                            <p:stCondLst>
                              <p:cond delay="3000"/>
                            </p:stCondLst>
                            <p:childTnLst>
                              <p:par>
                                <p:cTn id="83" presetID="22" presetClass="entr" presetSubtype="8" fill="hold" grpId="0" nodeType="afterEffect">
                                  <p:stCondLst>
                                    <p:cond delay="0"/>
                                  </p:stCondLst>
                                  <p:childTnLst>
                                    <p:set>
                                      <p:cBhvr>
                                        <p:cTn id="84" dur="1" fill="hold">
                                          <p:stCondLst>
                                            <p:cond delay="0"/>
                                          </p:stCondLst>
                                        </p:cTn>
                                        <p:tgtEl>
                                          <p:spTgt spid="110617"/>
                                        </p:tgtEl>
                                        <p:attrNameLst>
                                          <p:attrName>style.visibility</p:attrName>
                                        </p:attrNameLst>
                                      </p:cBhvr>
                                      <p:to>
                                        <p:strVal val="visible"/>
                                      </p:to>
                                    </p:set>
                                    <p:animEffect transition="in" filter="wipe(left)">
                                      <p:cBhvr>
                                        <p:cTn id="85" dur="500"/>
                                        <p:tgtEl>
                                          <p:spTgt spid="110617"/>
                                        </p:tgtEl>
                                      </p:cBhvr>
                                    </p:animEffect>
                                  </p:childTnLst>
                                </p:cTn>
                              </p:par>
                            </p:childTnLst>
                          </p:cTn>
                        </p:par>
                        <p:par>
                          <p:cTn id="86" fill="hold">
                            <p:stCondLst>
                              <p:cond delay="3500"/>
                            </p:stCondLst>
                            <p:childTnLst>
                              <p:par>
                                <p:cTn id="87" presetID="22" presetClass="entr" presetSubtype="1" fill="hold" grpId="0" nodeType="afterEffect">
                                  <p:stCondLst>
                                    <p:cond delay="0"/>
                                  </p:stCondLst>
                                  <p:childTnLst>
                                    <p:set>
                                      <p:cBhvr>
                                        <p:cTn id="88" dur="1" fill="hold">
                                          <p:stCondLst>
                                            <p:cond delay="0"/>
                                          </p:stCondLst>
                                        </p:cTn>
                                        <p:tgtEl>
                                          <p:spTgt spid="110616"/>
                                        </p:tgtEl>
                                        <p:attrNameLst>
                                          <p:attrName>style.visibility</p:attrName>
                                        </p:attrNameLst>
                                      </p:cBhvr>
                                      <p:to>
                                        <p:strVal val="visible"/>
                                      </p:to>
                                    </p:set>
                                    <p:animEffect transition="in" filter="wipe(up)">
                                      <p:cBhvr>
                                        <p:cTn id="89" dur="500"/>
                                        <p:tgtEl>
                                          <p:spTgt spid="110616"/>
                                        </p:tgtEl>
                                      </p:cBhvr>
                                    </p:animEffect>
                                  </p:childTnLst>
                                </p:cTn>
                              </p:par>
                            </p:childTnLst>
                          </p:cTn>
                        </p:par>
                        <p:par>
                          <p:cTn id="90" fill="hold">
                            <p:stCondLst>
                              <p:cond delay="4000"/>
                            </p:stCondLst>
                            <p:childTnLst>
                              <p:par>
                                <p:cTn id="91" presetID="22" presetClass="entr" presetSubtype="8" fill="hold" grpId="0" nodeType="afterEffect">
                                  <p:stCondLst>
                                    <p:cond delay="0"/>
                                  </p:stCondLst>
                                  <p:childTnLst>
                                    <p:set>
                                      <p:cBhvr>
                                        <p:cTn id="92" dur="1" fill="hold">
                                          <p:stCondLst>
                                            <p:cond delay="0"/>
                                          </p:stCondLst>
                                        </p:cTn>
                                        <p:tgtEl>
                                          <p:spTgt spid="110610"/>
                                        </p:tgtEl>
                                        <p:attrNameLst>
                                          <p:attrName>style.visibility</p:attrName>
                                        </p:attrNameLst>
                                      </p:cBhvr>
                                      <p:to>
                                        <p:strVal val="visible"/>
                                      </p:to>
                                    </p:set>
                                    <p:animEffect transition="in" filter="wipe(left)">
                                      <p:cBhvr>
                                        <p:cTn id="93" dur="500"/>
                                        <p:tgtEl>
                                          <p:spTgt spid="110610"/>
                                        </p:tgtEl>
                                      </p:cBhvr>
                                    </p:animEffect>
                                  </p:childTnLst>
                                </p:cTn>
                              </p:par>
                            </p:childTnLst>
                          </p:cTn>
                        </p:par>
                        <p:par>
                          <p:cTn id="94" fill="hold">
                            <p:stCondLst>
                              <p:cond delay="4500"/>
                            </p:stCondLst>
                            <p:childTnLst>
                              <p:par>
                                <p:cTn id="95" presetID="22" presetClass="entr" presetSubtype="4" fill="hold" grpId="0" nodeType="afterEffect">
                                  <p:stCondLst>
                                    <p:cond delay="0"/>
                                  </p:stCondLst>
                                  <p:childTnLst>
                                    <p:set>
                                      <p:cBhvr>
                                        <p:cTn id="96" dur="1" fill="hold">
                                          <p:stCondLst>
                                            <p:cond delay="0"/>
                                          </p:stCondLst>
                                        </p:cTn>
                                        <p:tgtEl>
                                          <p:spTgt spid="110615"/>
                                        </p:tgtEl>
                                        <p:attrNameLst>
                                          <p:attrName>style.visibility</p:attrName>
                                        </p:attrNameLst>
                                      </p:cBhvr>
                                      <p:to>
                                        <p:strVal val="visible"/>
                                      </p:to>
                                    </p:set>
                                    <p:animEffect transition="in" filter="wipe(down)">
                                      <p:cBhvr>
                                        <p:cTn id="97" dur="500"/>
                                        <p:tgtEl>
                                          <p:spTgt spid="110615"/>
                                        </p:tgtEl>
                                      </p:cBhvr>
                                    </p:animEffect>
                                  </p:childTnLst>
                                </p:cTn>
                              </p:par>
                            </p:childTnLst>
                          </p:cTn>
                        </p:par>
                        <p:par>
                          <p:cTn id="98" fill="hold">
                            <p:stCondLst>
                              <p:cond delay="5000"/>
                            </p:stCondLst>
                            <p:childTnLst>
                              <p:par>
                                <p:cTn id="99" presetID="22" presetClass="entr" presetSubtype="8" fill="hold" grpId="0" nodeType="afterEffect">
                                  <p:stCondLst>
                                    <p:cond delay="0"/>
                                  </p:stCondLst>
                                  <p:childTnLst>
                                    <p:set>
                                      <p:cBhvr>
                                        <p:cTn id="100" dur="1" fill="hold">
                                          <p:stCondLst>
                                            <p:cond delay="0"/>
                                          </p:stCondLst>
                                        </p:cTn>
                                        <p:tgtEl>
                                          <p:spTgt spid="110612"/>
                                        </p:tgtEl>
                                        <p:attrNameLst>
                                          <p:attrName>style.visibility</p:attrName>
                                        </p:attrNameLst>
                                      </p:cBhvr>
                                      <p:to>
                                        <p:strVal val="visible"/>
                                      </p:to>
                                    </p:set>
                                    <p:animEffect transition="in" filter="wipe(left)">
                                      <p:cBhvr>
                                        <p:cTn id="101" dur="500"/>
                                        <p:tgtEl>
                                          <p:spTgt spid="110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9" grpId="0"/>
      <p:bldP spid="110600" grpId="0" animBg="1"/>
      <p:bldP spid="110601" grpId="0" animBg="1"/>
      <p:bldP spid="110602" grpId="0" animBg="1"/>
      <p:bldP spid="110603" grpId="0" animBg="1"/>
      <p:bldP spid="110604" grpId="0" animBg="1"/>
      <p:bldP spid="110605" grpId="0" animBg="1"/>
      <p:bldP spid="110606" grpId="0" animBg="1"/>
      <p:bldP spid="110607" grpId="0" animBg="1"/>
      <p:bldP spid="110608" grpId="0" animBg="1"/>
      <p:bldP spid="110609" grpId="0" animBg="1"/>
      <p:bldP spid="110610" grpId="0" animBg="1"/>
      <p:bldP spid="110611" grpId="0" animBg="1"/>
      <p:bldP spid="110612" grpId="0" animBg="1"/>
      <p:bldP spid="110613" grpId="0" animBg="1"/>
      <p:bldP spid="110614" grpId="0" animBg="1"/>
      <p:bldP spid="110615" grpId="0" animBg="1"/>
      <p:bldP spid="110616" grpId="0" animBg="1"/>
      <p:bldP spid="110617" grpId="0" animBg="1"/>
      <p:bldP spid="110618" grpId="0" animBg="1"/>
      <p:bldP spid="110619" grpId="0" animBg="1"/>
      <p:bldP spid="1106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p:txBody>
          <a:bodyPr/>
          <a:lstStyle/>
          <a:p>
            <a:pPr>
              <a:buFont typeface="Wingdings" pitchFamily="2" charset="2"/>
              <a:buNone/>
            </a:pPr>
            <a:r>
              <a:rPr lang="en-US" b="1" dirty="0" smtClean="0">
                <a:solidFill>
                  <a:srgbClr val="008000"/>
                </a:solidFill>
              </a:rPr>
              <a:t>The WIR Business Circle Cooperative </a:t>
            </a:r>
            <a:r>
              <a:rPr lang="en-US" dirty="0" smtClean="0">
                <a:solidFill>
                  <a:srgbClr val="008000"/>
                </a:solidFill>
              </a:rPr>
              <a:t>has demonstrated</a:t>
            </a:r>
          </a:p>
          <a:p>
            <a:r>
              <a:rPr lang="en-US" dirty="0" smtClean="0"/>
              <a:t>the power of direct credit clearing both in times of financial crisis and in normal times, and</a:t>
            </a:r>
          </a:p>
          <a:p>
            <a:r>
              <a:rPr lang="en-US" dirty="0" smtClean="0"/>
              <a:t>its competitive superiority to conventional money and banking in facilitating the exchange of goods and services among businesses.</a:t>
            </a:r>
          </a:p>
          <a:p>
            <a:endParaRPr lang="en-US" dirty="0" smtClean="0"/>
          </a:p>
        </p:txBody>
      </p:sp>
      <p:sp>
        <p:nvSpPr>
          <p:cNvPr id="8194" name="Title 1"/>
          <p:cNvSpPr>
            <a:spLocks noGrp="1"/>
          </p:cNvSpPr>
          <p:nvPr>
            <p:ph type="title"/>
          </p:nvPr>
        </p:nvSpPr>
        <p:spPr/>
        <p:txBody>
          <a:bodyPr/>
          <a:lstStyle/>
          <a:p>
            <a:r>
              <a:rPr lang="en-US" dirty="0" smtClean="0"/>
              <a:t>The WIR Model</a:t>
            </a:r>
          </a:p>
        </p:txBody>
      </p:sp>
      <p:sp>
        <p:nvSpPr>
          <p:cNvPr id="4" name="Slide Number Placeholder 3"/>
          <p:cNvSpPr>
            <a:spLocks noGrp="1"/>
          </p:cNvSpPr>
          <p:nvPr>
            <p:ph type="sldNum" sz="quarter" idx="12"/>
          </p:nvPr>
        </p:nvSpPr>
        <p:spPr/>
        <p:txBody>
          <a:bodyPr/>
          <a:lstStyle/>
          <a:p>
            <a:pPr>
              <a:defRPr/>
            </a:pPr>
            <a:fld id="{726F24B9-E2D7-48F3-9CF3-30C24583564E}" type="slidenum">
              <a:rPr lang="en-US" smtClean="0"/>
              <a:pPr>
                <a:defRPr/>
              </a:pPr>
              <a:t>30</a:t>
            </a:fld>
            <a:endParaRPr lang="en-US" dirty="0"/>
          </a:p>
        </p:txBody>
      </p:sp>
    </p:spTree>
  </p:cSld>
  <p:clrMapOvr>
    <a:masterClrMapping/>
  </p:clrMapOvr>
  <p:transition spd="med">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Slide Number Placeholder 4"/>
          <p:cNvSpPr>
            <a:spLocks noGrp="1"/>
          </p:cNvSpPr>
          <p:nvPr>
            <p:ph type="sldNum" sz="quarter" idx="12"/>
          </p:nvPr>
        </p:nvSpPr>
        <p:spPr>
          <a:xfrm>
            <a:off x="8534400" y="6248400"/>
            <a:ext cx="365760" cy="365125"/>
          </a:xfrm>
          <a:noFill/>
        </p:spPr>
        <p:txBody>
          <a:bodyPr/>
          <a:lstStyle/>
          <a:p>
            <a:fld id="{F7DC79D1-7A2B-4451-B05A-9B58095BC891}" type="slidenum">
              <a:rPr lang="en-US" altLang="en-AU" smtClean="0">
                <a:solidFill>
                  <a:schemeClr val="bg1"/>
                </a:solidFill>
                <a:latin typeface="Arial" charset="0"/>
              </a:rPr>
              <a:pPr/>
              <a:t>31</a:t>
            </a:fld>
            <a:endParaRPr lang="en-US" altLang="en-AU" dirty="0" smtClean="0">
              <a:solidFill>
                <a:schemeClr val="bg1"/>
              </a:solidFill>
              <a:latin typeface="Arial" charset="0"/>
            </a:endParaRPr>
          </a:p>
        </p:txBody>
      </p:sp>
      <p:sp>
        <p:nvSpPr>
          <p:cNvPr id="87043" name="Rectangle 3"/>
          <p:cNvSpPr>
            <a:spLocks noGrp="1" noChangeArrowheads="1"/>
          </p:cNvSpPr>
          <p:nvPr>
            <p:ph type="title"/>
          </p:nvPr>
        </p:nvSpPr>
        <p:spPr>
          <a:xfrm>
            <a:off x="0" y="0"/>
            <a:ext cx="5410200" cy="1676400"/>
          </a:xfrm>
        </p:spPr>
        <p:txBody>
          <a:bodyPr/>
          <a:lstStyle/>
          <a:p>
            <a:pPr algn="l" eaLnBrk="1" hangingPunct="1"/>
            <a:r>
              <a:rPr lang="en-US" sz="3200" dirty="0" smtClean="0">
                <a:solidFill>
                  <a:srgbClr val="0000CC"/>
                </a:solidFill>
              </a:rPr>
              <a:t>A Successful Mutual Credit Clearing Association</a:t>
            </a:r>
          </a:p>
        </p:txBody>
      </p:sp>
      <p:sp>
        <p:nvSpPr>
          <p:cNvPr id="87044" name="Text Box 4"/>
          <p:cNvSpPr txBox="1">
            <a:spLocks noChangeArrowheads="1"/>
          </p:cNvSpPr>
          <p:nvPr/>
        </p:nvSpPr>
        <p:spPr bwMode="auto">
          <a:xfrm>
            <a:off x="0" y="1828800"/>
            <a:ext cx="5257800" cy="3046988"/>
          </a:xfrm>
          <a:prstGeom prst="rect">
            <a:avLst/>
          </a:prstGeom>
          <a:noFill/>
          <a:ln w="9525">
            <a:noFill/>
            <a:miter lim="800000"/>
            <a:headEnd/>
            <a:tailEnd/>
          </a:ln>
        </p:spPr>
        <p:txBody>
          <a:bodyPr wrap="square">
            <a:spAutoFit/>
          </a:bodyPr>
          <a:lstStyle/>
          <a:p>
            <a:pPr marL="336550" indent="-336550">
              <a:spcBef>
                <a:spcPts val="0"/>
              </a:spcBef>
              <a:buFont typeface="Arial" pitchFamily="34" charset="0"/>
              <a:buChar char="•"/>
            </a:pPr>
            <a:r>
              <a:rPr lang="en-US" sz="2400" b="1" dirty="0">
                <a:solidFill>
                  <a:srgbClr val="0033CC"/>
                </a:solidFill>
                <a:latin typeface="+mn-lt"/>
                <a:cs typeface="Tahoma" pitchFamily="34" charset="0"/>
              </a:rPr>
              <a:t>The WIR business circle cooperative </a:t>
            </a:r>
            <a:r>
              <a:rPr lang="en-US" sz="2400" dirty="0">
                <a:solidFill>
                  <a:schemeClr val="bg1"/>
                </a:solidFill>
                <a:latin typeface="+mn-lt"/>
                <a:cs typeface="Tahoma" pitchFamily="34" charset="0"/>
              </a:rPr>
              <a:t>(Wirtschaftsring) was founded by the </a:t>
            </a:r>
            <a:r>
              <a:rPr lang="en-US" sz="2400" dirty="0">
                <a:solidFill>
                  <a:srgbClr val="0000CC"/>
                </a:solidFill>
                <a:latin typeface="+mn-lt"/>
                <a:cs typeface="Tahoma" pitchFamily="34" charset="0"/>
              </a:rPr>
              <a:t>“entrepreneurial middle-class.” </a:t>
            </a:r>
            <a:r>
              <a:rPr lang="en-US" sz="2400" dirty="0">
                <a:solidFill>
                  <a:schemeClr val="bg1"/>
                </a:solidFill>
                <a:latin typeface="+mn-lt"/>
                <a:cs typeface="Tahoma" pitchFamily="34" charset="0"/>
              </a:rPr>
              <a:t>in Switzerland in 1934 as an answer to the money scarcity of the Great Depression, and still thrives after 75 years. </a:t>
            </a:r>
          </a:p>
        </p:txBody>
      </p:sp>
      <p:pic>
        <p:nvPicPr>
          <p:cNvPr id="8" name="Picture 7" descr="Photo 065WIR-adj-7x9"/>
          <p:cNvPicPr>
            <a:picLocks noChangeAspect="1" noChangeArrowheads="1"/>
          </p:cNvPicPr>
          <p:nvPr/>
        </p:nvPicPr>
        <p:blipFill>
          <a:blip r:embed="rId3" cstate="print"/>
          <a:srcRect t="-1334"/>
          <a:stretch>
            <a:fillRect/>
          </a:stretch>
        </p:blipFill>
        <p:spPr bwMode="auto">
          <a:xfrm>
            <a:off x="5405896" y="0"/>
            <a:ext cx="3585704" cy="3733800"/>
          </a:xfrm>
          <a:prstGeom prst="rect">
            <a:avLst/>
          </a:prstGeom>
          <a:noFill/>
          <a:ln w="9525">
            <a:noFill/>
            <a:miter lim="800000"/>
            <a:headEnd/>
            <a:tailEnd/>
          </a:ln>
        </p:spPr>
      </p:pic>
      <p:sp>
        <p:nvSpPr>
          <p:cNvPr id="9" name="TextBox 8"/>
          <p:cNvSpPr txBox="1"/>
          <p:nvPr/>
        </p:nvSpPr>
        <p:spPr>
          <a:xfrm>
            <a:off x="0" y="4876800"/>
            <a:ext cx="8305800" cy="1077218"/>
          </a:xfrm>
          <a:prstGeom prst="rect">
            <a:avLst/>
          </a:prstGeom>
          <a:noFill/>
        </p:spPr>
        <p:txBody>
          <a:bodyPr wrap="square" rtlCol="0">
            <a:spAutoFit/>
          </a:bodyPr>
          <a:lstStyle/>
          <a:p>
            <a:pPr marL="336550" indent="-336550">
              <a:spcBef>
                <a:spcPts val="0"/>
              </a:spcBef>
              <a:buFont typeface="Arial" pitchFamily="34" charset="0"/>
              <a:buChar char="•"/>
            </a:pPr>
            <a:r>
              <a:rPr lang="en-US" sz="3200" dirty="0" smtClean="0">
                <a:solidFill>
                  <a:srgbClr val="0000CC"/>
                </a:solidFill>
                <a:cs typeface="Tahoma" pitchFamily="34" charset="0"/>
              </a:rPr>
              <a:t>60,000 business members</a:t>
            </a:r>
          </a:p>
          <a:p>
            <a:pPr marL="336550" indent="-336550">
              <a:spcBef>
                <a:spcPts val="0"/>
              </a:spcBef>
              <a:buFont typeface="Arial" pitchFamily="34" charset="0"/>
              <a:buChar char="•"/>
            </a:pPr>
            <a:r>
              <a:rPr lang="en-US" sz="3200" dirty="0" smtClean="0">
                <a:solidFill>
                  <a:srgbClr val="0000CC"/>
                </a:solidFill>
                <a:cs typeface="Tahoma" pitchFamily="34" charset="0"/>
              </a:rPr>
              <a:t>$2 billion in transactions cleared annually.</a:t>
            </a:r>
          </a:p>
        </p:txBody>
      </p:sp>
      <p:pic>
        <p:nvPicPr>
          <p:cNvPr id="10" name="Picture 2" descr="WIRBank-logo_1"/>
          <p:cNvPicPr>
            <a:picLocks noChangeAspect="1" noChangeArrowheads="1"/>
          </p:cNvPicPr>
          <p:nvPr/>
        </p:nvPicPr>
        <p:blipFill>
          <a:blip r:embed="rId4" cstate="print"/>
          <a:srcRect/>
          <a:stretch>
            <a:fillRect/>
          </a:stretch>
        </p:blipFill>
        <p:spPr bwMode="auto">
          <a:xfrm>
            <a:off x="5410200" y="3886200"/>
            <a:ext cx="3581400" cy="141763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7043"/>
                                        </p:tgtEl>
                                        <p:attrNameLst>
                                          <p:attrName>style.visibility</p:attrName>
                                        </p:attrNameLst>
                                      </p:cBhvr>
                                      <p:to>
                                        <p:strVal val="visible"/>
                                      </p:to>
                                    </p:set>
                                    <p:animEffect transition="in" filter="dissolve">
                                      <p:cBhvr>
                                        <p:cTn id="7" dur="500"/>
                                        <p:tgtEl>
                                          <p:spTgt spid="87043"/>
                                        </p:tgtEl>
                                      </p:cBhvr>
                                    </p:animEffect>
                                  </p:childTnLst>
                                </p:cTn>
                              </p:par>
                            </p:childTnLst>
                          </p:cTn>
                        </p:par>
                        <p:par>
                          <p:cTn id="8" fill="hold">
                            <p:stCondLst>
                              <p:cond delay="500"/>
                            </p:stCondLst>
                            <p:childTnLst>
                              <p:par>
                                <p:cTn id="9" presetID="22" presetClass="entr" presetSubtype="1" fill="hold" grpId="0" nodeType="afterEffect">
                                  <p:stCondLst>
                                    <p:cond delay="1000"/>
                                  </p:stCondLst>
                                  <p:childTnLst>
                                    <p:set>
                                      <p:cBhvr>
                                        <p:cTn id="10" dur="1" fill="hold">
                                          <p:stCondLst>
                                            <p:cond delay="0"/>
                                          </p:stCondLst>
                                        </p:cTn>
                                        <p:tgtEl>
                                          <p:spTgt spid="87044">
                                            <p:txEl>
                                              <p:pRg st="0" end="0"/>
                                            </p:txEl>
                                          </p:spTgt>
                                        </p:tgtEl>
                                        <p:attrNameLst>
                                          <p:attrName>style.visibility</p:attrName>
                                        </p:attrNameLst>
                                      </p:cBhvr>
                                      <p:to>
                                        <p:strVal val="visible"/>
                                      </p:to>
                                    </p:set>
                                    <p:animEffect transition="in" filter="wipe(up)">
                                      <p:cBhvr>
                                        <p:cTn id="11" dur="1000"/>
                                        <p:tgtEl>
                                          <p:spTgt spid="8704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p:bldP spid="87044" grpId="0" build="p" autoUpdateAnimBg="0" advAuto="100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2" descr="HPIM4085XiAdjSm"/>
          <p:cNvPicPr>
            <a:picLocks noChangeAspect="1" noChangeArrowheads="1"/>
          </p:cNvPicPr>
          <p:nvPr/>
        </p:nvPicPr>
        <p:blipFill>
          <a:blip r:embed="rId3" cstate="print"/>
          <a:srcRect/>
          <a:stretch>
            <a:fillRect/>
          </a:stretch>
        </p:blipFill>
        <p:spPr bwMode="auto">
          <a:xfrm>
            <a:off x="5281613" y="1758950"/>
            <a:ext cx="3862387" cy="2279650"/>
          </a:xfrm>
          <a:prstGeom prst="rect">
            <a:avLst/>
          </a:prstGeom>
          <a:noFill/>
          <a:ln w="9525">
            <a:noFill/>
            <a:miter lim="800000"/>
            <a:headEnd/>
            <a:tailEnd/>
          </a:ln>
        </p:spPr>
      </p:pic>
      <p:sp>
        <p:nvSpPr>
          <p:cNvPr id="40963" name="Slide Number Placeholder 3"/>
          <p:cNvSpPr>
            <a:spLocks noGrp="1"/>
          </p:cNvSpPr>
          <p:nvPr>
            <p:ph type="sldNum" sz="quarter" idx="12"/>
          </p:nvPr>
        </p:nvSpPr>
        <p:spPr>
          <a:noFill/>
        </p:spPr>
        <p:txBody>
          <a:bodyPr/>
          <a:lstStyle/>
          <a:p>
            <a:fld id="{B88A2926-779B-4BB0-8A7A-F32D7F04A914}" type="slidenum">
              <a:rPr lang="en-US" smtClean="0"/>
              <a:pPr/>
              <a:t>32</a:t>
            </a:fld>
            <a:endParaRPr lang="en-US" smtClean="0"/>
          </a:p>
        </p:txBody>
      </p:sp>
      <p:pic>
        <p:nvPicPr>
          <p:cNvPr id="40964" name="Picture 2" descr="UstlogoBar"/>
          <p:cNvPicPr>
            <a:picLocks noChangeAspect="1" noChangeArrowheads="1"/>
          </p:cNvPicPr>
          <p:nvPr/>
        </p:nvPicPr>
        <p:blipFill>
          <a:blip r:embed="rId4" cstate="print"/>
          <a:srcRect/>
          <a:stretch>
            <a:fillRect/>
          </a:stretch>
        </p:blipFill>
        <p:spPr bwMode="auto">
          <a:xfrm>
            <a:off x="0" y="6229350"/>
            <a:ext cx="6629400" cy="576263"/>
          </a:xfrm>
          <a:prstGeom prst="rect">
            <a:avLst/>
          </a:prstGeom>
          <a:noFill/>
          <a:ln w="9525">
            <a:noFill/>
            <a:miter lim="800000"/>
            <a:headEnd/>
            <a:tailEnd/>
          </a:ln>
        </p:spPr>
      </p:pic>
      <p:pic>
        <p:nvPicPr>
          <p:cNvPr id="40965" name="Picture 3" descr="BANC"/>
          <p:cNvPicPr>
            <a:picLocks noChangeAspect="1" noChangeArrowheads="1"/>
          </p:cNvPicPr>
          <p:nvPr/>
        </p:nvPicPr>
        <p:blipFill>
          <a:blip r:embed="rId5" cstate="print"/>
          <a:srcRect/>
          <a:stretch>
            <a:fillRect/>
          </a:stretch>
        </p:blipFill>
        <p:spPr bwMode="auto">
          <a:xfrm>
            <a:off x="0" y="2819400"/>
            <a:ext cx="3352800" cy="1452563"/>
          </a:xfrm>
          <a:prstGeom prst="rect">
            <a:avLst/>
          </a:prstGeom>
          <a:noFill/>
          <a:ln w="9525">
            <a:noFill/>
            <a:miter lim="800000"/>
            <a:headEnd/>
            <a:tailEnd/>
          </a:ln>
        </p:spPr>
      </p:pic>
      <p:pic>
        <p:nvPicPr>
          <p:cNvPr id="40966" name="Picture 4" descr="BarterNews"/>
          <p:cNvPicPr>
            <a:picLocks noChangeAspect="1" noChangeArrowheads="1"/>
          </p:cNvPicPr>
          <p:nvPr/>
        </p:nvPicPr>
        <p:blipFill>
          <a:blip r:embed="rId6" cstate="print"/>
          <a:srcRect/>
          <a:stretch>
            <a:fillRect/>
          </a:stretch>
        </p:blipFill>
        <p:spPr bwMode="auto">
          <a:xfrm>
            <a:off x="0" y="1143000"/>
            <a:ext cx="5241925" cy="1600200"/>
          </a:xfrm>
          <a:prstGeom prst="rect">
            <a:avLst/>
          </a:prstGeom>
          <a:noFill/>
          <a:ln w="9525">
            <a:noFill/>
            <a:miter lim="800000"/>
            <a:headEnd/>
            <a:tailEnd/>
          </a:ln>
        </p:spPr>
      </p:pic>
      <p:pic>
        <p:nvPicPr>
          <p:cNvPr id="40967" name="Picture 5" descr="GlobalBarterGroup"/>
          <p:cNvPicPr>
            <a:picLocks noChangeAspect="1" noChangeArrowheads="1"/>
          </p:cNvPicPr>
          <p:nvPr/>
        </p:nvPicPr>
        <p:blipFill>
          <a:blip r:embed="rId7" cstate="print"/>
          <a:srcRect/>
          <a:stretch>
            <a:fillRect/>
          </a:stretch>
        </p:blipFill>
        <p:spPr bwMode="auto">
          <a:xfrm>
            <a:off x="5486400" y="914400"/>
            <a:ext cx="2133600" cy="814388"/>
          </a:xfrm>
          <a:prstGeom prst="rect">
            <a:avLst/>
          </a:prstGeom>
          <a:noFill/>
          <a:ln w="9525">
            <a:noFill/>
            <a:miter lim="800000"/>
            <a:headEnd/>
            <a:tailEnd/>
          </a:ln>
        </p:spPr>
      </p:pic>
      <p:pic>
        <p:nvPicPr>
          <p:cNvPr id="40968" name="Picture 6" descr="IRTA1"/>
          <p:cNvPicPr>
            <a:picLocks noChangeAspect="1" noChangeArrowheads="1"/>
          </p:cNvPicPr>
          <p:nvPr/>
        </p:nvPicPr>
        <p:blipFill>
          <a:blip r:embed="rId8" cstate="print"/>
          <a:srcRect/>
          <a:stretch>
            <a:fillRect/>
          </a:stretch>
        </p:blipFill>
        <p:spPr bwMode="auto">
          <a:xfrm>
            <a:off x="0" y="4267200"/>
            <a:ext cx="2295525" cy="1782763"/>
          </a:xfrm>
          <a:prstGeom prst="rect">
            <a:avLst/>
          </a:prstGeom>
          <a:noFill/>
          <a:ln w="9525">
            <a:noFill/>
            <a:miter lim="800000"/>
            <a:headEnd/>
            <a:tailEnd/>
          </a:ln>
        </p:spPr>
      </p:pic>
      <p:pic>
        <p:nvPicPr>
          <p:cNvPr id="40969" name="Picture 7" descr="IRTA2"/>
          <p:cNvPicPr>
            <a:picLocks noChangeAspect="1" noChangeArrowheads="1"/>
          </p:cNvPicPr>
          <p:nvPr/>
        </p:nvPicPr>
        <p:blipFill>
          <a:blip r:embed="rId9" cstate="print"/>
          <a:srcRect/>
          <a:stretch>
            <a:fillRect/>
          </a:stretch>
        </p:blipFill>
        <p:spPr bwMode="auto">
          <a:xfrm>
            <a:off x="2286000" y="5257800"/>
            <a:ext cx="2438400" cy="763588"/>
          </a:xfrm>
          <a:prstGeom prst="rect">
            <a:avLst/>
          </a:prstGeom>
          <a:noFill/>
          <a:ln w="9525">
            <a:noFill/>
            <a:miter lim="800000"/>
            <a:headEnd/>
            <a:tailEnd/>
          </a:ln>
        </p:spPr>
      </p:pic>
      <p:sp>
        <p:nvSpPr>
          <p:cNvPr id="40970" name="Text Box 8"/>
          <p:cNvSpPr txBox="1">
            <a:spLocks noChangeArrowheads="1"/>
          </p:cNvSpPr>
          <p:nvPr/>
        </p:nvSpPr>
        <p:spPr bwMode="auto">
          <a:xfrm>
            <a:off x="0" y="-39707"/>
            <a:ext cx="4800600" cy="954107"/>
          </a:xfrm>
          <a:prstGeom prst="rect">
            <a:avLst/>
          </a:prstGeom>
          <a:noFill/>
          <a:ln w="9525">
            <a:noFill/>
            <a:miter lim="800000"/>
            <a:headEnd/>
            <a:tailEnd/>
          </a:ln>
        </p:spPr>
        <p:txBody>
          <a:bodyPr wrap="square">
            <a:spAutoFit/>
          </a:bodyPr>
          <a:lstStyle/>
          <a:p>
            <a:pPr eaLnBrk="0" hangingPunct="0">
              <a:spcBef>
                <a:spcPct val="50000"/>
              </a:spcBef>
            </a:pPr>
            <a:r>
              <a:rPr lang="en-US" sz="2800" b="1" dirty="0">
                <a:solidFill>
                  <a:srgbClr val="008000"/>
                </a:solidFill>
                <a:latin typeface="Tahoma" charset="0"/>
              </a:rPr>
              <a:t>Commercial Trade Exchanges Proliferate</a:t>
            </a:r>
          </a:p>
        </p:txBody>
      </p:sp>
      <p:pic>
        <p:nvPicPr>
          <p:cNvPr id="40971" name="Picture 9" descr="tbex_logo"/>
          <p:cNvPicPr>
            <a:picLocks noChangeAspect="1" noChangeArrowheads="1"/>
          </p:cNvPicPr>
          <p:nvPr/>
        </p:nvPicPr>
        <p:blipFill>
          <a:blip r:embed="rId10" cstate="print"/>
          <a:srcRect/>
          <a:stretch>
            <a:fillRect/>
          </a:stretch>
        </p:blipFill>
        <p:spPr bwMode="auto">
          <a:xfrm>
            <a:off x="6477000" y="4038600"/>
            <a:ext cx="2667000" cy="2667000"/>
          </a:xfrm>
          <a:prstGeom prst="rect">
            <a:avLst/>
          </a:prstGeom>
          <a:noFill/>
          <a:ln w="9525">
            <a:noFill/>
            <a:miter lim="800000"/>
            <a:headEnd/>
            <a:tailEnd/>
          </a:ln>
        </p:spPr>
      </p:pic>
      <p:pic>
        <p:nvPicPr>
          <p:cNvPr id="40972" name="Picture 10" descr="74497_logo"/>
          <p:cNvPicPr>
            <a:picLocks noChangeAspect="1" noChangeArrowheads="1"/>
          </p:cNvPicPr>
          <p:nvPr/>
        </p:nvPicPr>
        <p:blipFill>
          <a:blip r:embed="rId11" cstate="print"/>
          <a:srcRect/>
          <a:stretch>
            <a:fillRect/>
          </a:stretch>
        </p:blipFill>
        <p:spPr bwMode="auto">
          <a:xfrm>
            <a:off x="3048000" y="2667000"/>
            <a:ext cx="2209800" cy="1095375"/>
          </a:xfrm>
          <a:prstGeom prst="rect">
            <a:avLst/>
          </a:prstGeom>
          <a:noFill/>
          <a:ln w="9525">
            <a:noFill/>
            <a:miter lim="800000"/>
            <a:headEnd/>
            <a:tailEnd/>
          </a:ln>
        </p:spPr>
      </p:pic>
      <p:pic>
        <p:nvPicPr>
          <p:cNvPr id="40973" name="Picture 11" descr="ITEX">
            <a:hlinkClick r:id="rId12" tooltip="ITEX"/>
          </p:cNvPr>
          <p:cNvPicPr>
            <a:picLocks noChangeAspect="1" noChangeArrowheads="1"/>
          </p:cNvPicPr>
          <p:nvPr/>
        </p:nvPicPr>
        <p:blipFill>
          <a:blip r:embed="rId13" cstate="print"/>
          <a:srcRect/>
          <a:stretch>
            <a:fillRect/>
          </a:stretch>
        </p:blipFill>
        <p:spPr bwMode="auto">
          <a:xfrm>
            <a:off x="7620000" y="914400"/>
            <a:ext cx="1524000" cy="849313"/>
          </a:xfrm>
          <a:prstGeom prst="rect">
            <a:avLst/>
          </a:prstGeom>
          <a:noFill/>
          <a:ln w="9525">
            <a:noFill/>
            <a:miter lim="800000"/>
            <a:headEnd/>
            <a:tailEnd/>
          </a:ln>
        </p:spPr>
      </p:pic>
      <p:pic>
        <p:nvPicPr>
          <p:cNvPr id="40974" name="Picture 13" descr="IRTA3"/>
          <p:cNvPicPr>
            <a:picLocks noChangeAspect="1" noChangeArrowheads="1"/>
          </p:cNvPicPr>
          <p:nvPr/>
        </p:nvPicPr>
        <p:blipFill>
          <a:blip r:embed="rId14" cstate="print"/>
          <a:srcRect l="25974"/>
          <a:stretch>
            <a:fillRect/>
          </a:stretch>
        </p:blipFill>
        <p:spPr bwMode="auto">
          <a:xfrm>
            <a:off x="2286378" y="4267200"/>
            <a:ext cx="4571622" cy="976313"/>
          </a:xfrm>
          <a:prstGeom prst="rect">
            <a:avLst/>
          </a:prstGeom>
          <a:noFill/>
          <a:ln w="9525">
            <a:noFill/>
            <a:miter lim="800000"/>
            <a:headEnd/>
            <a:tailEnd/>
          </a:ln>
        </p:spPr>
      </p:pic>
      <p:pic>
        <p:nvPicPr>
          <p:cNvPr id="40975" name="Picture 16" descr="ims_logo.png"/>
          <p:cNvPicPr>
            <a:picLocks noChangeAspect="1"/>
          </p:cNvPicPr>
          <p:nvPr/>
        </p:nvPicPr>
        <p:blipFill>
          <a:blip r:embed="rId15" cstate="print"/>
          <a:srcRect/>
          <a:stretch>
            <a:fillRect/>
          </a:stretch>
        </p:blipFill>
        <p:spPr bwMode="auto">
          <a:xfrm>
            <a:off x="4724400" y="5257800"/>
            <a:ext cx="2044700" cy="914400"/>
          </a:xfrm>
          <a:prstGeom prst="rect">
            <a:avLst/>
          </a:prstGeom>
          <a:noFill/>
          <a:ln w="9525">
            <a:noFill/>
            <a:miter lim="800000"/>
            <a:headEnd/>
            <a:tailEnd/>
          </a:ln>
        </p:spPr>
      </p:pic>
      <p:pic>
        <p:nvPicPr>
          <p:cNvPr id="40976" name="Picture 17" descr="BizXchange_Logo.jpg"/>
          <p:cNvPicPr>
            <a:picLocks noChangeAspect="1"/>
          </p:cNvPicPr>
          <p:nvPr/>
        </p:nvPicPr>
        <p:blipFill>
          <a:blip r:embed="rId16" cstate="print"/>
          <a:srcRect/>
          <a:stretch>
            <a:fillRect/>
          </a:stretch>
        </p:blipFill>
        <p:spPr bwMode="auto">
          <a:xfrm>
            <a:off x="4835525" y="0"/>
            <a:ext cx="4308475" cy="914400"/>
          </a:xfrm>
          <a:prstGeom prst="rect">
            <a:avLst/>
          </a:prstGeom>
          <a:noFill/>
          <a:ln w="9525">
            <a:noFill/>
            <a:miter lim="800000"/>
            <a:headEnd/>
            <a:tailEnd/>
          </a:ln>
        </p:spPr>
      </p:pic>
    </p:spTree>
  </p:cSld>
  <p:clrMapOvr>
    <a:masterClrMapping/>
  </p:clrMapOvr>
  <p:transition spd="med">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 Trade and Barter</a:t>
            </a:r>
            <a:endParaRPr lang="en-US" dirty="0"/>
          </a:p>
        </p:txBody>
      </p:sp>
      <p:sp>
        <p:nvSpPr>
          <p:cNvPr id="3" name="Content Placeholder 2"/>
          <p:cNvSpPr>
            <a:spLocks noGrp="1"/>
          </p:cNvSpPr>
          <p:nvPr>
            <p:ph idx="1"/>
          </p:nvPr>
        </p:nvSpPr>
        <p:spPr>
          <a:xfrm>
            <a:off x="566738" y="1600200"/>
            <a:ext cx="7967662" cy="4038600"/>
          </a:xfrm>
        </p:spPr>
        <p:txBody>
          <a:bodyPr>
            <a:normAutofit fontScale="92500"/>
          </a:bodyPr>
          <a:lstStyle/>
          <a:p>
            <a:pPr>
              <a:spcBef>
                <a:spcPts val="0"/>
              </a:spcBef>
              <a:spcAft>
                <a:spcPts val="600"/>
              </a:spcAft>
            </a:pPr>
            <a:r>
              <a:rPr lang="en-US" dirty="0" smtClean="0"/>
              <a:t>In 2008, about 250,000 North American companies conducted barter transactions worth more than $16 billion.</a:t>
            </a:r>
          </a:p>
          <a:p>
            <a:pPr>
              <a:spcBef>
                <a:spcPts val="0"/>
              </a:spcBef>
              <a:spcAft>
                <a:spcPts val="600"/>
              </a:spcAft>
            </a:pPr>
            <a:r>
              <a:rPr lang="en-US" dirty="0" smtClean="0"/>
              <a:t>About $11 billion of that involved small and medium sized businesses.</a:t>
            </a:r>
          </a:p>
          <a:p>
            <a:pPr>
              <a:spcBef>
                <a:spcPts val="0"/>
              </a:spcBef>
              <a:spcAft>
                <a:spcPts val="600"/>
              </a:spcAft>
            </a:pPr>
            <a:r>
              <a:rPr lang="en-US" dirty="0" smtClean="0"/>
              <a:t>Seattle-based </a:t>
            </a:r>
            <a:r>
              <a:rPr lang="en-US" dirty="0" err="1" smtClean="0"/>
              <a:t>BizXChange</a:t>
            </a:r>
            <a:r>
              <a:rPr lang="en-US" dirty="0" smtClean="0"/>
              <a:t> Inc. saw a 40% increase in new members to 1,300 last year. Its transactions were up 55% to $5.5 million.</a:t>
            </a:r>
          </a:p>
          <a:p>
            <a:pPr>
              <a:spcBef>
                <a:spcPts val="0"/>
              </a:spcBef>
              <a:spcAft>
                <a:spcPts val="600"/>
              </a:spcAft>
              <a:buNone/>
            </a:pPr>
            <a:r>
              <a:rPr lang="en-US" sz="2400" dirty="0" smtClean="0"/>
              <a:t>				</a:t>
            </a:r>
            <a:r>
              <a:rPr lang="en-US" sz="2400" b="1" dirty="0" smtClean="0"/>
              <a:t> </a:t>
            </a:r>
            <a:r>
              <a:rPr lang="en-US" sz="1800" b="1" dirty="0" smtClean="0"/>
              <a:t>-- </a:t>
            </a:r>
            <a:r>
              <a:rPr lang="en-US" sz="1800" b="1" i="1" dirty="0" smtClean="0"/>
              <a:t>Wall Street Journal  Feb. 17</a:t>
            </a:r>
            <a:r>
              <a:rPr lang="en-US" sz="1800" b="1" i="1" dirty="0" smtClean="0"/>
              <a:t>, 2009</a:t>
            </a:r>
            <a:endParaRPr lang="en-US" sz="1800" b="1" i="1" dirty="0"/>
          </a:p>
        </p:txBody>
      </p:sp>
      <p:sp>
        <p:nvSpPr>
          <p:cNvPr id="4" name="Date Placeholder 3"/>
          <p:cNvSpPr>
            <a:spLocks noGrp="1"/>
          </p:cNvSpPr>
          <p:nvPr>
            <p:ph type="dt" sz="half" idx="10"/>
          </p:nvPr>
        </p:nvSpPr>
        <p:spPr/>
        <p:txBody>
          <a:bodyPr/>
          <a:lstStyle/>
          <a:p>
            <a:pPr>
              <a:defRPr/>
            </a:pPr>
            <a:fld id="{F0899A7F-2C36-4EC7-A828-B1DDF49DE3B7}" type="datetime1">
              <a:rPr lang="en-US" smtClean="0"/>
              <a:pPr>
                <a:defRPr/>
              </a:pPr>
              <a:t>11/13/2009</a:t>
            </a:fld>
            <a:endParaRPr lang="en-US" dirty="0"/>
          </a:p>
        </p:txBody>
      </p:sp>
      <p:sp>
        <p:nvSpPr>
          <p:cNvPr id="5" name="Footer Placeholder 4"/>
          <p:cNvSpPr>
            <a:spLocks noGrp="1"/>
          </p:cNvSpPr>
          <p:nvPr>
            <p:ph type="ftr" sz="quarter" idx="11"/>
          </p:nvPr>
        </p:nvSpPr>
        <p:spPr/>
        <p:txBody>
          <a:bodyPr/>
          <a:lstStyle/>
          <a:p>
            <a:pPr>
              <a:defRPr/>
            </a:pPr>
            <a:r>
              <a:rPr lang="en-US" dirty="0" smtClean="0"/>
              <a:t>Prepared by Thomas H. Greco, Jr.</a:t>
            </a:r>
            <a:endParaRPr lang="en-US" dirty="0"/>
          </a:p>
        </p:txBody>
      </p:sp>
      <p:sp>
        <p:nvSpPr>
          <p:cNvPr id="6" name="Slide Number Placeholder 5"/>
          <p:cNvSpPr>
            <a:spLocks noGrp="1"/>
          </p:cNvSpPr>
          <p:nvPr>
            <p:ph type="sldNum" sz="quarter" idx="12"/>
          </p:nvPr>
        </p:nvSpPr>
        <p:spPr/>
        <p:txBody>
          <a:bodyPr/>
          <a:lstStyle/>
          <a:p>
            <a:pPr>
              <a:defRPr/>
            </a:pPr>
            <a:fld id="{846C6BD7-C6D4-43DC-A925-FEA21017306F}" type="slidenum">
              <a:rPr lang="en-US" smtClean="0"/>
              <a:pPr>
                <a:defRPr/>
              </a:pPr>
              <a:t>33</a:t>
            </a:fld>
            <a:endParaRPr lang="en-US" dirty="0"/>
          </a:p>
        </p:txBody>
      </p:sp>
    </p:spTree>
  </p:cSld>
  <p:clrMapOvr>
    <a:masterClrMapping/>
  </p:clrMapOvr>
  <p:transition spd="med">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Date Placeholder 3"/>
          <p:cNvSpPr>
            <a:spLocks noGrp="1"/>
          </p:cNvSpPr>
          <p:nvPr>
            <p:ph type="dt" sz="quarter" idx="10"/>
          </p:nvPr>
        </p:nvSpPr>
        <p:spPr>
          <a:noFill/>
        </p:spPr>
        <p:txBody>
          <a:bodyPr/>
          <a:lstStyle/>
          <a:p>
            <a:fld id="{CD9F230C-D87F-4AB8-9E83-24A13BDABDED}" type="datetime1">
              <a:rPr lang="en-US" altLang="en-AU" smtClean="0">
                <a:latin typeface="Arial" charset="0"/>
              </a:rPr>
              <a:pPr/>
              <a:t>11/13/2009</a:t>
            </a:fld>
            <a:endParaRPr lang="en-US" altLang="en-AU" smtClean="0">
              <a:latin typeface="Arial" charset="0"/>
            </a:endParaRPr>
          </a:p>
        </p:txBody>
      </p:sp>
      <p:sp>
        <p:nvSpPr>
          <p:cNvPr id="30723" name="Footer Placeholder 4"/>
          <p:cNvSpPr>
            <a:spLocks noGrp="1"/>
          </p:cNvSpPr>
          <p:nvPr>
            <p:ph type="ftr" sz="quarter" idx="11"/>
          </p:nvPr>
        </p:nvSpPr>
        <p:spPr>
          <a:noFill/>
        </p:spPr>
        <p:txBody>
          <a:bodyPr/>
          <a:lstStyle/>
          <a:p>
            <a:r>
              <a:rPr lang="en-US" altLang="en-AU" smtClean="0">
                <a:latin typeface="Arial" charset="0"/>
              </a:rPr>
              <a:t>Thomas H. Greco, Jr.</a:t>
            </a:r>
          </a:p>
        </p:txBody>
      </p:sp>
      <p:sp>
        <p:nvSpPr>
          <p:cNvPr id="30724" name="Slide Number Placeholder 5"/>
          <p:cNvSpPr>
            <a:spLocks noGrp="1"/>
          </p:cNvSpPr>
          <p:nvPr>
            <p:ph type="sldNum" sz="quarter" idx="12"/>
          </p:nvPr>
        </p:nvSpPr>
        <p:spPr>
          <a:noFill/>
        </p:spPr>
        <p:txBody>
          <a:bodyPr/>
          <a:lstStyle/>
          <a:p>
            <a:fld id="{41A6CFFA-37B6-4C64-BCD5-BD1746408A78}" type="slidenum">
              <a:rPr lang="en-US" altLang="en-AU" smtClean="0">
                <a:latin typeface="Arial" charset="0"/>
              </a:rPr>
              <a:pPr/>
              <a:t>34</a:t>
            </a:fld>
            <a:endParaRPr lang="en-US" altLang="en-AU" smtClean="0">
              <a:latin typeface="Arial" charset="0"/>
            </a:endParaRPr>
          </a:p>
        </p:txBody>
      </p:sp>
      <p:sp>
        <p:nvSpPr>
          <p:cNvPr id="30725" name="Rectangle 2"/>
          <p:cNvSpPr>
            <a:spLocks noGrp="1" noChangeArrowheads="1"/>
          </p:cNvSpPr>
          <p:nvPr>
            <p:ph type="title"/>
          </p:nvPr>
        </p:nvSpPr>
        <p:spPr>
          <a:xfrm>
            <a:off x="457200" y="466725"/>
            <a:ext cx="3124200" cy="950913"/>
          </a:xfrm>
        </p:spPr>
        <p:txBody>
          <a:bodyPr>
            <a:normAutofit fontScale="90000"/>
          </a:bodyPr>
          <a:lstStyle/>
          <a:p>
            <a:pPr algn="l" eaLnBrk="1" hangingPunct="1"/>
            <a:r>
              <a:rPr lang="en-US" sz="3600" smtClean="0"/>
              <a:t>Provincial Currencies</a:t>
            </a:r>
          </a:p>
        </p:txBody>
      </p:sp>
      <p:sp>
        <p:nvSpPr>
          <p:cNvPr id="30726" name="Rectangle 3"/>
          <p:cNvSpPr>
            <a:spLocks noGrp="1" noChangeArrowheads="1"/>
          </p:cNvSpPr>
          <p:nvPr>
            <p:ph type="body" idx="1"/>
          </p:nvPr>
        </p:nvSpPr>
        <p:spPr>
          <a:xfrm>
            <a:off x="304800" y="2438400"/>
            <a:ext cx="8534400" cy="3733800"/>
          </a:xfrm>
        </p:spPr>
        <p:txBody>
          <a:bodyPr/>
          <a:lstStyle/>
          <a:p>
            <a:pPr eaLnBrk="1" hangingPunct="1">
              <a:lnSpc>
                <a:spcPct val="90000"/>
              </a:lnSpc>
            </a:pPr>
            <a:r>
              <a:rPr lang="en-US" sz="2400" smtClean="0"/>
              <a:t>Since the mid-1980’s, due to the lack of sufficient federal currency, many of Argentina’s 24 provinces issued their own currencies to meet their liquidity and budgetary needs.</a:t>
            </a:r>
          </a:p>
          <a:p>
            <a:pPr eaLnBrk="1" hangingPunct="1">
              <a:lnSpc>
                <a:spcPct val="90000"/>
              </a:lnSpc>
            </a:pPr>
            <a:r>
              <a:rPr lang="en-US" sz="2400" smtClean="0"/>
              <a:t>By 2003, 20 provinces had issued provincial currencies of various types.</a:t>
            </a:r>
          </a:p>
          <a:p>
            <a:pPr eaLnBrk="1" hangingPunct="1">
              <a:lnSpc>
                <a:spcPct val="90000"/>
              </a:lnSpc>
            </a:pPr>
            <a:r>
              <a:rPr lang="en-US" sz="2400" smtClean="0"/>
              <a:t>The province of Mendoza issued treasury notes backed by their oil royalties. </a:t>
            </a:r>
          </a:p>
          <a:p>
            <a:pPr eaLnBrk="1" hangingPunct="1">
              <a:lnSpc>
                <a:spcPct val="90000"/>
              </a:lnSpc>
            </a:pPr>
            <a:r>
              <a:rPr lang="en-US" sz="2400" smtClean="0"/>
              <a:t>The province of Buenos Aires issued notes totaling one billion pesos. </a:t>
            </a:r>
          </a:p>
        </p:txBody>
      </p:sp>
      <p:pic>
        <p:nvPicPr>
          <p:cNvPr id="30727" name="Picture 5"/>
          <p:cNvPicPr>
            <a:picLocks noChangeAspect="1" noChangeArrowheads="1"/>
          </p:cNvPicPr>
          <p:nvPr/>
        </p:nvPicPr>
        <p:blipFill>
          <a:blip r:embed="rId3" cstate="screen">
            <a:lum/>
          </a:blip>
          <a:srcRect/>
          <a:stretch>
            <a:fillRect/>
          </a:stretch>
        </p:blipFill>
        <p:spPr bwMode="auto">
          <a:xfrm>
            <a:off x="3505200" y="101790"/>
            <a:ext cx="5384800" cy="2184210"/>
          </a:xfrm>
          <a:prstGeom prst="rect">
            <a:avLst/>
          </a:prstGeom>
          <a:noFill/>
          <a:ln w="9525">
            <a:noFill/>
            <a:miter lim="800000"/>
            <a:headEnd/>
            <a:tailEnd/>
          </a:ln>
        </p:spPr>
      </p:pic>
    </p:spTree>
  </p:cSld>
  <p:clrMapOvr>
    <a:masterClrMapping/>
  </p:clrMapOvr>
  <p:transition spd="med">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3400" y="533400"/>
            <a:ext cx="8042275" cy="914400"/>
          </a:xfrm>
        </p:spPr>
        <p:txBody>
          <a:bodyPr>
            <a:noAutofit/>
          </a:bodyPr>
          <a:lstStyle/>
          <a:p>
            <a:pPr eaLnBrk="1" hangingPunct="1"/>
            <a:r>
              <a:rPr lang="en-US" sz="3200" dirty="0" smtClean="0"/>
              <a:t>A 5 Stage Regional Development Program</a:t>
            </a:r>
            <a:endParaRPr lang="en-US" sz="3200" dirty="0" smtClean="0">
              <a:solidFill>
                <a:srgbClr val="0033CC"/>
              </a:solidFill>
            </a:endParaRPr>
          </a:p>
        </p:txBody>
      </p:sp>
      <p:sp>
        <p:nvSpPr>
          <p:cNvPr id="10243" name="Rectangle 3"/>
          <p:cNvSpPr>
            <a:spLocks noGrp="1" noChangeArrowheads="1"/>
          </p:cNvSpPr>
          <p:nvPr>
            <p:ph type="body" idx="1"/>
          </p:nvPr>
        </p:nvSpPr>
        <p:spPr>
          <a:xfrm>
            <a:off x="609600" y="1752600"/>
            <a:ext cx="8001000" cy="3581400"/>
          </a:xfrm>
        </p:spPr>
        <p:txBody>
          <a:bodyPr>
            <a:noAutofit/>
          </a:bodyPr>
          <a:lstStyle/>
          <a:p>
            <a:pPr marL="571500" indent="-571500" eaLnBrk="1" hangingPunct="1">
              <a:spcBef>
                <a:spcPts val="0"/>
              </a:spcBef>
              <a:buFont typeface="+mj-lt"/>
              <a:buAutoNum type="arabicPeriod"/>
            </a:pPr>
            <a:r>
              <a:rPr lang="en-US" dirty="0" smtClean="0">
                <a:solidFill>
                  <a:srgbClr val="0033CC"/>
                </a:solidFill>
              </a:rPr>
              <a:t>Promote import substitution</a:t>
            </a:r>
          </a:p>
          <a:p>
            <a:pPr marL="571500" indent="-571500" eaLnBrk="1" hangingPunct="1">
              <a:spcBef>
                <a:spcPts val="0"/>
              </a:spcBef>
              <a:buFont typeface="+mj-lt"/>
              <a:buAutoNum type="arabicPeriod"/>
            </a:pPr>
            <a:r>
              <a:rPr lang="en-US" dirty="0" smtClean="0">
                <a:solidFill>
                  <a:srgbClr val="0033CC"/>
                </a:solidFill>
              </a:rPr>
              <a:t>Provide local businesses with an alternative means of payment</a:t>
            </a:r>
          </a:p>
          <a:p>
            <a:pPr marL="571500" indent="-571500" eaLnBrk="1" hangingPunct="1">
              <a:spcBef>
                <a:spcPts val="0"/>
              </a:spcBef>
              <a:buFont typeface="+mj-lt"/>
              <a:buAutoNum type="arabicPeriod"/>
            </a:pPr>
            <a:r>
              <a:rPr lang="en-US" dirty="0" smtClean="0">
                <a:solidFill>
                  <a:srgbClr val="0033CC"/>
                </a:solidFill>
              </a:rPr>
              <a:t>Issue a regional currency</a:t>
            </a:r>
          </a:p>
          <a:p>
            <a:pPr marL="571500" indent="-571500" eaLnBrk="1" hangingPunct="1">
              <a:spcBef>
                <a:spcPts val="0"/>
              </a:spcBef>
              <a:buFont typeface="+mj-lt"/>
              <a:buAutoNum type="arabicPeriod"/>
            </a:pPr>
            <a:r>
              <a:rPr lang="en-US" dirty="0" smtClean="0">
                <a:solidFill>
                  <a:srgbClr val="0033CC"/>
                </a:solidFill>
              </a:rPr>
              <a:t>Develop social capital and basic support structures</a:t>
            </a:r>
          </a:p>
          <a:p>
            <a:pPr marL="571500" indent="-571500" eaLnBrk="1" hangingPunct="1">
              <a:spcBef>
                <a:spcPts val="0"/>
              </a:spcBef>
              <a:buFont typeface="+mj-lt"/>
              <a:buAutoNum type="arabicPeriod"/>
            </a:pPr>
            <a:r>
              <a:rPr lang="en-US" dirty="0" smtClean="0">
                <a:solidFill>
                  <a:srgbClr val="0033CC"/>
                </a:solidFill>
              </a:rPr>
              <a:t>Develop and adopt an independent value standard and unit of account</a:t>
            </a:r>
          </a:p>
        </p:txBody>
      </p:sp>
      <p:sp>
        <p:nvSpPr>
          <p:cNvPr id="4" name="TextBox 3"/>
          <p:cNvSpPr txBox="1"/>
          <p:nvPr/>
        </p:nvSpPr>
        <p:spPr>
          <a:xfrm>
            <a:off x="762000" y="5250359"/>
            <a:ext cx="7772400" cy="769441"/>
          </a:xfrm>
          <a:prstGeom prst="rect">
            <a:avLst/>
          </a:prstGeom>
          <a:noFill/>
        </p:spPr>
        <p:txBody>
          <a:bodyPr wrap="square" rtlCol="0">
            <a:spAutoFit/>
          </a:bodyPr>
          <a:lstStyle/>
          <a:p>
            <a:r>
              <a:rPr lang="en-US" sz="2000" dirty="0" smtClean="0">
                <a:solidFill>
                  <a:srgbClr val="0033CC"/>
                </a:solidFill>
                <a:latin typeface="Tahoma" charset="0"/>
              </a:rPr>
              <a:t>Ref.: </a:t>
            </a:r>
            <a:r>
              <a:rPr lang="en-US" sz="2000" i="1" dirty="0" smtClean="0">
                <a:solidFill>
                  <a:srgbClr val="0033CC"/>
                </a:solidFill>
                <a:latin typeface="Tahoma" charset="0"/>
              </a:rPr>
              <a:t>The End of Money and the Future of Civilization</a:t>
            </a:r>
            <a:r>
              <a:rPr lang="en-US" sz="2000" dirty="0" smtClean="0">
                <a:solidFill>
                  <a:srgbClr val="0033CC"/>
                </a:solidFill>
                <a:latin typeface="Tahoma" charset="0"/>
              </a:rPr>
              <a:t>, Ch. 16.</a:t>
            </a:r>
          </a:p>
          <a:p>
            <a:endParaRPr lang="en-US" sz="2400" dirty="0">
              <a:solidFill>
                <a:srgbClr val="000000"/>
              </a:solidFill>
              <a:latin typeface="Tahoma" charset="0"/>
            </a:endParaRPr>
          </a:p>
        </p:txBody>
      </p:sp>
      <p:sp>
        <p:nvSpPr>
          <p:cNvPr id="5" name="Slide Number Placeholder 4"/>
          <p:cNvSpPr>
            <a:spLocks noGrp="1"/>
          </p:cNvSpPr>
          <p:nvPr>
            <p:ph type="sldNum" sz="quarter" idx="12"/>
          </p:nvPr>
        </p:nvSpPr>
        <p:spPr/>
        <p:txBody>
          <a:bodyPr/>
          <a:lstStyle/>
          <a:p>
            <a:pPr>
              <a:defRPr/>
            </a:pPr>
            <a:fld id="{726F24B9-E2D7-48F3-9CF3-30C24583564E}" type="slidenum">
              <a:rPr lang="en-US" smtClean="0"/>
              <a:pPr>
                <a:defRPr/>
              </a:pPr>
              <a:t>35</a:t>
            </a:fld>
            <a:endParaRPr lang="en-US" dirty="0"/>
          </a:p>
        </p:txBody>
      </p:sp>
    </p:spTree>
  </p:cSld>
  <p:clrMapOvr>
    <a:masterClrMapping/>
  </p:clrMapOvr>
  <p:transition spd="med">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Date Placeholder 3"/>
          <p:cNvSpPr>
            <a:spLocks noGrp="1"/>
          </p:cNvSpPr>
          <p:nvPr>
            <p:ph type="dt" sz="quarter" idx="10"/>
          </p:nvPr>
        </p:nvSpPr>
        <p:spPr>
          <a:noFill/>
        </p:spPr>
        <p:txBody>
          <a:bodyPr/>
          <a:lstStyle/>
          <a:p>
            <a:fld id="{CBEDFC07-E0CF-46E3-9C2C-92A8C4C6C050}" type="datetime1">
              <a:rPr lang="en-US"/>
              <a:pPr/>
              <a:t>11/13/2009</a:t>
            </a:fld>
            <a:endParaRPr lang="en-US"/>
          </a:p>
        </p:txBody>
      </p:sp>
      <p:sp>
        <p:nvSpPr>
          <p:cNvPr id="48131" name="Footer Placeholder 4"/>
          <p:cNvSpPr>
            <a:spLocks noGrp="1"/>
          </p:cNvSpPr>
          <p:nvPr>
            <p:ph type="ftr" sz="quarter" idx="11"/>
          </p:nvPr>
        </p:nvSpPr>
        <p:spPr>
          <a:noFill/>
        </p:spPr>
        <p:txBody>
          <a:bodyPr/>
          <a:lstStyle/>
          <a:p>
            <a:r>
              <a:rPr lang="en-US" smtClean="0"/>
              <a:t>Prepared by Thomas H. Greco, Jr.</a:t>
            </a:r>
          </a:p>
        </p:txBody>
      </p:sp>
      <p:sp>
        <p:nvSpPr>
          <p:cNvPr id="48132" name="Rectangle 2"/>
          <p:cNvSpPr>
            <a:spLocks noGrp="1" noChangeArrowheads="1"/>
          </p:cNvSpPr>
          <p:nvPr>
            <p:ph type="title"/>
          </p:nvPr>
        </p:nvSpPr>
        <p:spPr>
          <a:xfrm>
            <a:off x="533400" y="304800"/>
            <a:ext cx="8458200" cy="1143000"/>
          </a:xfrm>
        </p:spPr>
        <p:txBody>
          <a:bodyPr>
            <a:normAutofit fontScale="90000"/>
          </a:bodyPr>
          <a:lstStyle/>
          <a:p>
            <a:pPr eaLnBrk="1" hangingPunct="1"/>
            <a:r>
              <a:rPr lang="en-US" sz="3200" dirty="0" smtClean="0"/>
              <a:t>Mutual Credit Clearing Associations and </a:t>
            </a:r>
            <a:br>
              <a:rPr lang="en-US" sz="3200" dirty="0" smtClean="0"/>
            </a:br>
            <a:r>
              <a:rPr lang="en-US" sz="3200" dirty="0" smtClean="0"/>
              <a:t>Community Currencies</a:t>
            </a:r>
            <a:r>
              <a:rPr lang="en-US" dirty="0" smtClean="0"/>
              <a:t> </a:t>
            </a:r>
          </a:p>
        </p:txBody>
      </p:sp>
      <p:sp>
        <p:nvSpPr>
          <p:cNvPr id="122883" name="Rectangle 3"/>
          <p:cNvSpPr>
            <a:spLocks noGrp="1" noChangeArrowheads="1"/>
          </p:cNvSpPr>
          <p:nvPr>
            <p:ph type="body" idx="1"/>
          </p:nvPr>
        </p:nvSpPr>
        <p:spPr>
          <a:xfrm>
            <a:off x="533400" y="1600200"/>
            <a:ext cx="7772400" cy="4419600"/>
          </a:xfrm>
        </p:spPr>
        <p:txBody>
          <a:bodyPr/>
          <a:lstStyle/>
          <a:p>
            <a:pPr marL="571500" lvl="1" indent="-571500" eaLnBrk="1" hangingPunct="1">
              <a:lnSpc>
                <a:spcPct val="90000"/>
              </a:lnSpc>
              <a:buFont typeface="Wingdings" pitchFamily="2" charset="2"/>
              <a:buNone/>
            </a:pPr>
            <a:r>
              <a:rPr lang="en-US" sz="2800" dirty="0" smtClean="0"/>
              <a:t>Provide Exchange Media That Are:</a:t>
            </a:r>
          </a:p>
          <a:p>
            <a:pPr lvl="2" eaLnBrk="1" hangingPunct="1">
              <a:lnSpc>
                <a:spcPct val="90000"/>
              </a:lnSpc>
            </a:pPr>
            <a:r>
              <a:rPr lang="en-US" sz="2800" dirty="0" smtClean="0"/>
              <a:t>Abundant</a:t>
            </a:r>
          </a:p>
          <a:p>
            <a:pPr lvl="2" eaLnBrk="1" hangingPunct="1">
              <a:lnSpc>
                <a:spcPct val="90000"/>
              </a:lnSpc>
            </a:pPr>
            <a:r>
              <a:rPr lang="en-US" sz="2800" dirty="0" smtClean="0"/>
              <a:t>Community controlled</a:t>
            </a:r>
          </a:p>
          <a:p>
            <a:pPr lvl="2" eaLnBrk="1" hangingPunct="1">
              <a:lnSpc>
                <a:spcPct val="90000"/>
              </a:lnSpc>
            </a:pPr>
            <a:r>
              <a:rPr lang="en-US" sz="2800" dirty="0" smtClean="0"/>
              <a:t>Democratically allocated</a:t>
            </a:r>
          </a:p>
          <a:p>
            <a:pPr lvl="2" eaLnBrk="1" hangingPunct="1">
              <a:lnSpc>
                <a:spcPct val="90000"/>
              </a:lnSpc>
            </a:pPr>
            <a:r>
              <a:rPr lang="en-US" sz="2800" dirty="0" smtClean="0"/>
              <a:t>Interest-free</a:t>
            </a:r>
          </a:p>
          <a:p>
            <a:pPr lvl="2" eaLnBrk="1" hangingPunct="1">
              <a:lnSpc>
                <a:spcPct val="90000"/>
              </a:lnSpc>
            </a:pPr>
            <a:r>
              <a:rPr lang="en-US" sz="2800" dirty="0" smtClean="0"/>
              <a:t>Self-adjusting, Stable and Sustainable</a:t>
            </a:r>
          </a:p>
          <a:p>
            <a:pPr marL="0" lvl="2" indent="0" eaLnBrk="1" hangingPunct="1">
              <a:lnSpc>
                <a:spcPct val="90000"/>
              </a:lnSpc>
              <a:buNone/>
            </a:pPr>
            <a:r>
              <a:rPr lang="en-US" sz="2800" dirty="0" smtClean="0"/>
              <a:t>Resulting in greater local self-determination, social harmony, equity, justice, and better quality of life for all.</a:t>
            </a:r>
          </a:p>
          <a:p>
            <a:pPr lvl="2" eaLnBrk="1" hangingPunct="1">
              <a:lnSpc>
                <a:spcPct val="90000"/>
              </a:lnSpc>
              <a:buNone/>
            </a:pPr>
            <a:endParaRPr lang="en-US" sz="2800" dirty="0" smtClean="0"/>
          </a:p>
          <a:p>
            <a:pPr eaLnBrk="1" hangingPunct="1">
              <a:lnSpc>
                <a:spcPct val="90000"/>
              </a:lnSpc>
            </a:pPr>
            <a:endParaRPr lang="en-US" dirty="0" smtClean="0"/>
          </a:p>
          <a:p>
            <a:pPr eaLnBrk="1" hangingPunct="1">
              <a:lnSpc>
                <a:spcPct val="90000"/>
              </a:lnSpc>
            </a:pPr>
            <a:endParaRPr lang="en-US" dirty="0" smtClean="0"/>
          </a:p>
        </p:txBody>
      </p:sp>
      <p:sp>
        <p:nvSpPr>
          <p:cNvPr id="48134" name="Slide Number Placeholder 6"/>
          <p:cNvSpPr>
            <a:spLocks noGrp="1"/>
          </p:cNvSpPr>
          <p:nvPr>
            <p:ph type="sldNum" sz="quarter" idx="12"/>
          </p:nvPr>
        </p:nvSpPr>
        <p:spPr>
          <a:noFill/>
        </p:spPr>
        <p:txBody>
          <a:bodyPr/>
          <a:lstStyle/>
          <a:p>
            <a:fld id="{86CF7E47-807C-4667-84D0-B02BC6F10772}" type="slidenum">
              <a:rPr lang="en-US" smtClean="0"/>
              <a:pPr/>
              <a:t>36</a:t>
            </a:fld>
            <a:endParaRPr lang="en-US" smtClean="0"/>
          </a:p>
        </p:txBody>
      </p:sp>
    </p:spTree>
    <p:custDataLst>
      <p:tags r:id="rId1"/>
    </p:custData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 calcmode="lin" valueType="num">
                                      <p:cBhvr additive="base">
                                        <p:cTn id="7" dur="500" fill="hold"/>
                                        <p:tgtEl>
                                          <p:spTgt spid="1228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228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2883">
                                            <p:txEl>
                                              <p:pRg st="1" end="1"/>
                                            </p:txEl>
                                          </p:spTgt>
                                        </p:tgtEl>
                                        <p:attrNameLst>
                                          <p:attrName>style.visibility</p:attrName>
                                        </p:attrNameLst>
                                      </p:cBhvr>
                                      <p:to>
                                        <p:strVal val="visible"/>
                                      </p:to>
                                    </p:set>
                                    <p:anim calcmode="lin" valueType="num">
                                      <p:cBhvr additive="base">
                                        <p:cTn id="13" dur="500" fill="hold"/>
                                        <p:tgtEl>
                                          <p:spTgt spid="12288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228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2883">
                                            <p:txEl>
                                              <p:pRg st="2" end="2"/>
                                            </p:txEl>
                                          </p:spTgt>
                                        </p:tgtEl>
                                        <p:attrNameLst>
                                          <p:attrName>style.visibility</p:attrName>
                                        </p:attrNameLst>
                                      </p:cBhvr>
                                      <p:to>
                                        <p:strVal val="visible"/>
                                      </p:to>
                                    </p:set>
                                    <p:anim calcmode="lin" valueType="num">
                                      <p:cBhvr additive="base">
                                        <p:cTn id="19" dur="500" fill="hold"/>
                                        <p:tgtEl>
                                          <p:spTgt spid="12288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2288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22883">
                                            <p:txEl>
                                              <p:pRg st="3" end="3"/>
                                            </p:txEl>
                                          </p:spTgt>
                                        </p:tgtEl>
                                        <p:attrNameLst>
                                          <p:attrName>style.visibility</p:attrName>
                                        </p:attrNameLst>
                                      </p:cBhvr>
                                      <p:to>
                                        <p:strVal val="visible"/>
                                      </p:to>
                                    </p:set>
                                    <p:anim calcmode="lin" valueType="num">
                                      <p:cBhvr additive="base">
                                        <p:cTn id="25" dur="500" fill="hold"/>
                                        <p:tgtEl>
                                          <p:spTgt spid="12288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2288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22883">
                                            <p:txEl>
                                              <p:pRg st="4" end="4"/>
                                            </p:txEl>
                                          </p:spTgt>
                                        </p:tgtEl>
                                        <p:attrNameLst>
                                          <p:attrName>style.visibility</p:attrName>
                                        </p:attrNameLst>
                                      </p:cBhvr>
                                      <p:to>
                                        <p:strVal val="visible"/>
                                      </p:to>
                                    </p:set>
                                    <p:anim calcmode="lin" valueType="num">
                                      <p:cBhvr additive="base">
                                        <p:cTn id="31" dur="500" fill="hold"/>
                                        <p:tgtEl>
                                          <p:spTgt spid="12288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2288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22883">
                                            <p:txEl>
                                              <p:pRg st="5" end="5"/>
                                            </p:txEl>
                                          </p:spTgt>
                                        </p:tgtEl>
                                        <p:attrNameLst>
                                          <p:attrName>style.visibility</p:attrName>
                                        </p:attrNameLst>
                                      </p:cBhvr>
                                      <p:to>
                                        <p:strVal val="visible"/>
                                      </p:to>
                                    </p:set>
                                    <p:anim calcmode="lin" valueType="num">
                                      <p:cBhvr additive="base">
                                        <p:cTn id="37" dur="500" fill="hold"/>
                                        <p:tgtEl>
                                          <p:spTgt spid="12288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22883">
                                            <p:txEl>
                                              <p:pRg st="5" end="5"/>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2883">
                                            <p:txEl>
                                              <p:pRg st="6" end="6"/>
                                            </p:txEl>
                                          </p:spTgt>
                                        </p:tgtEl>
                                        <p:attrNameLst>
                                          <p:attrName>style.visibility</p:attrName>
                                        </p:attrNameLst>
                                      </p:cBhvr>
                                      <p:to>
                                        <p:strVal val="visible"/>
                                      </p:to>
                                    </p:set>
                                    <p:anim calcmode="lin" valueType="num">
                                      <p:cBhvr additive="base">
                                        <p:cTn id="41" dur="500" fill="hold"/>
                                        <p:tgtEl>
                                          <p:spTgt spid="122883">
                                            <p:txEl>
                                              <p:pRg st="6" end="6"/>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12288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bldLvl="2"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6"/>
          <p:cNvSpPr>
            <a:spLocks noGrp="1"/>
          </p:cNvSpPr>
          <p:nvPr>
            <p:ph type="title"/>
          </p:nvPr>
        </p:nvSpPr>
        <p:spPr>
          <a:xfrm>
            <a:off x="685800" y="228600"/>
            <a:ext cx="8001000" cy="911225"/>
          </a:xfrm>
        </p:spPr>
        <p:txBody>
          <a:bodyPr/>
          <a:lstStyle/>
          <a:p>
            <a:r>
              <a:rPr lang="en-US" sz="4400" b="1" smtClean="0">
                <a:solidFill>
                  <a:srgbClr val="008000"/>
                </a:solidFill>
              </a:rPr>
              <a:t>Everybody Wins!</a:t>
            </a:r>
          </a:p>
        </p:txBody>
      </p:sp>
      <p:pic>
        <p:nvPicPr>
          <p:cNvPr id="9" name="Picture 6" descr="circle of hands"/>
          <p:cNvPicPr>
            <a:picLocks noGrp="1" noChangeAspect="1" noChangeArrowheads="1"/>
          </p:cNvPicPr>
          <p:nvPr>
            <p:ph idx="1"/>
          </p:nvPr>
        </p:nvPicPr>
        <p:blipFill>
          <a:blip r:embed="rId3" cstate="print"/>
          <a:srcRect/>
          <a:stretch>
            <a:fillRect/>
          </a:stretch>
        </p:blipFill>
        <p:spPr>
          <a:xfrm>
            <a:off x="1071562" y="1143000"/>
            <a:ext cx="7081838" cy="5181600"/>
          </a:xfrm>
        </p:spPr>
      </p:pic>
      <p:sp>
        <p:nvSpPr>
          <p:cNvPr id="49156" name="Slide Number Placeholder 6"/>
          <p:cNvSpPr>
            <a:spLocks noGrp="1"/>
          </p:cNvSpPr>
          <p:nvPr>
            <p:ph type="sldNum" sz="quarter" idx="12"/>
          </p:nvPr>
        </p:nvSpPr>
        <p:spPr>
          <a:noFill/>
        </p:spPr>
        <p:txBody>
          <a:bodyPr/>
          <a:lstStyle/>
          <a:p>
            <a:fld id="{7B450E6F-DC77-4C6B-BFB0-C461CFB5C87D}" type="slidenum">
              <a:rPr lang="en-US" smtClean="0"/>
              <a:pPr/>
              <a:t>37</a:t>
            </a:fld>
            <a:endParaRPr lang="en-US" smtClean="0"/>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Slide Number Placeholder 5"/>
          <p:cNvSpPr>
            <a:spLocks noGrp="1"/>
          </p:cNvSpPr>
          <p:nvPr>
            <p:ph type="sldNum" sz="quarter" idx="11"/>
          </p:nvPr>
        </p:nvSpPr>
        <p:spPr>
          <a:noFill/>
        </p:spPr>
        <p:txBody>
          <a:bodyPr/>
          <a:lstStyle/>
          <a:p>
            <a:fld id="{F5FF5451-40F0-482C-A91C-15E89B3F46E3}" type="slidenum">
              <a:rPr lang="en-US" smtClean="0"/>
              <a:pPr/>
              <a:t>38</a:t>
            </a:fld>
            <a:endParaRPr lang="en-US" smtClean="0"/>
          </a:p>
        </p:txBody>
      </p:sp>
      <p:sp>
        <p:nvSpPr>
          <p:cNvPr id="58373" name="Rectangle 2"/>
          <p:cNvSpPr>
            <a:spLocks noGrp="1" noChangeArrowheads="1"/>
          </p:cNvSpPr>
          <p:nvPr>
            <p:ph type="title"/>
          </p:nvPr>
        </p:nvSpPr>
        <p:spPr>
          <a:xfrm>
            <a:off x="533400" y="533400"/>
            <a:ext cx="7800975" cy="846138"/>
          </a:xfrm>
        </p:spPr>
        <p:txBody>
          <a:bodyPr/>
          <a:lstStyle/>
          <a:p>
            <a:pPr eaLnBrk="1" hangingPunct="1"/>
            <a:r>
              <a:rPr lang="en-US" dirty="0" smtClean="0"/>
              <a:t>References and Resources</a:t>
            </a:r>
          </a:p>
        </p:txBody>
      </p:sp>
      <p:sp>
        <p:nvSpPr>
          <p:cNvPr id="58374" name="Rectangle 3"/>
          <p:cNvSpPr>
            <a:spLocks noGrp="1" noChangeArrowheads="1"/>
          </p:cNvSpPr>
          <p:nvPr>
            <p:ph type="body" idx="1"/>
          </p:nvPr>
        </p:nvSpPr>
        <p:spPr>
          <a:xfrm>
            <a:off x="609600" y="1600200"/>
            <a:ext cx="7696200" cy="4343400"/>
          </a:xfrm>
        </p:spPr>
        <p:txBody>
          <a:bodyPr>
            <a:normAutofit/>
          </a:bodyPr>
          <a:lstStyle/>
          <a:p>
            <a:pPr eaLnBrk="1" hangingPunct="1">
              <a:lnSpc>
                <a:spcPct val="90000"/>
              </a:lnSpc>
              <a:buFont typeface="Wingdings" pitchFamily="2" charset="2"/>
              <a:buNone/>
            </a:pPr>
            <a:r>
              <a:rPr lang="en-US" sz="2400" dirty="0" smtClean="0">
                <a:solidFill>
                  <a:srgbClr val="008000"/>
                </a:solidFill>
              </a:rPr>
              <a:t>Explore</a:t>
            </a:r>
            <a:r>
              <a:rPr lang="en-US" sz="2400" dirty="0" smtClean="0"/>
              <a:t> the website and blog:</a:t>
            </a:r>
          </a:p>
          <a:p>
            <a:pPr eaLnBrk="1" hangingPunct="1">
              <a:lnSpc>
                <a:spcPct val="90000"/>
              </a:lnSpc>
              <a:buFont typeface="Wingdings" pitchFamily="2" charset="2"/>
              <a:buNone/>
            </a:pPr>
            <a:r>
              <a:rPr lang="en-US" sz="2400" dirty="0" smtClean="0">
                <a:solidFill>
                  <a:srgbClr val="A50021"/>
                </a:solidFill>
              </a:rPr>
              <a:t>	</a:t>
            </a:r>
            <a:r>
              <a:rPr lang="en-US" sz="2400" b="1" dirty="0" smtClean="0">
                <a:solidFill>
                  <a:srgbClr val="C00000"/>
                </a:solidFill>
              </a:rPr>
              <a:t>http://www.ReinventingMoney.com</a:t>
            </a:r>
          </a:p>
          <a:p>
            <a:pPr eaLnBrk="1" hangingPunct="1">
              <a:lnSpc>
                <a:spcPct val="90000"/>
              </a:lnSpc>
              <a:buFont typeface="Wingdings" pitchFamily="2" charset="2"/>
              <a:buNone/>
            </a:pPr>
            <a:r>
              <a:rPr lang="en-US" sz="2400" b="1" dirty="0" smtClean="0">
                <a:solidFill>
                  <a:srgbClr val="C00000"/>
                </a:solidFill>
              </a:rPr>
              <a:t>	http://beyondmoney.net </a:t>
            </a:r>
          </a:p>
          <a:p>
            <a:pPr eaLnBrk="1" hangingPunct="1">
              <a:lnSpc>
                <a:spcPct val="90000"/>
              </a:lnSpc>
              <a:buFont typeface="Wingdings" pitchFamily="2" charset="2"/>
              <a:buNone/>
            </a:pPr>
            <a:r>
              <a:rPr lang="en-US" sz="2400" dirty="0" smtClean="0">
                <a:solidFill>
                  <a:srgbClr val="008000"/>
                </a:solidFill>
              </a:rPr>
              <a:t>Read:</a:t>
            </a:r>
          </a:p>
          <a:p>
            <a:pPr eaLnBrk="1" hangingPunct="1">
              <a:lnSpc>
                <a:spcPct val="90000"/>
              </a:lnSpc>
            </a:pPr>
            <a:r>
              <a:rPr lang="en-US" sz="2400" i="1" dirty="0" smtClean="0"/>
              <a:t>The End of Money and the Future of Civilization</a:t>
            </a:r>
          </a:p>
          <a:p>
            <a:pPr eaLnBrk="1" hangingPunct="1">
              <a:lnSpc>
                <a:spcPct val="90000"/>
              </a:lnSpc>
            </a:pPr>
            <a:r>
              <a:rPr lang="en-US" sz="2400" i="1" dirty="0" smtClean="0"/>
              <a:t>Money: Understanding and Creating Alternatives to Legal Tender</a:t>
            </a:r>
          </a:p>
          <a:p>
            <a:pPr eaLnBrk="1" hangingPunct="1">
              <a:lnSpc>
                <a:spcPct val="90000"/>
              </a:lnSpc>
            </a:pPr>
            <a:r>
              <a:rPr lang="en-US" sz="2400" i="1" dirty="0" smtClean="0"/>
              <a:t>Money and Debt: A Solution to the Global Crisis</a:t>
            </a:r>
            <a:r>
              <a:rPr lang="en-US" sz="2400" dirty="0" smtClean="0"/>
              <a:t> </a:t>
            </a:r>
          </a:p>
          <a:p>
            <a:pPr eaLnBrk="1" hangingPunct="1">
              <a:lnSpc>
                <a:spcPct val="90000"/>
              </a:lnSpc>
              <a:buFont typeface="Wingdings" pitchFamily="2" charset="2"/>
              <a:buNone/>
            </a:pPr>
            <a:r>
              <a:rPr lang="en-US" sz="2400" dirty="0" smtClean="0"/>
              <a:t>	by Thomas H. Greco, Jr.</a:t>
            </a:r>
          </a:p>
          <a:p>
            <a:pPr eaLnBrk="1" hangingPunct="1">
              <a:lnSpc>
                <a:spcPct val="90000"/>
              </a:lnSpc>
            </a:pPr>
            <a:r>
              <a:rPr lang="en-US" sz="2400" i="1" dirty="0" smtClean="0"/>
              <a:t>Flight From Inflation</a:t>
            </a:r>
            <a:r>
              <a:rPr lang="en-US" sz="2400" dirty="0" smtClean="0"/>
              <a:t> by E. C. Riegel</a:t>
            </a:r>
          </a:p>
          <a:p>
            <a:pPr eaLnBrk="1" hangingPunct="1">
              <a:lnSpc>
                <a:spcPct val="90000"/>
              </a:lnSpc>
              <a:buFont typeface="Wingdings" pitchFamily="2" charset="2"/>
              <a:buNone/>
            </a:pPr>
            <a:r>
              <a:rPr lang="en-US" sz="3200" dirty="0" smtClean="0"/>
              <a:t>	</a:t>
            </a:r>
          </a:p>
        </p:txBody>
      </p:sp>
    </p:spTree>
  </p:cSld>
  <p:clrMapOvr>
    <a:masterClrMapping/>
  </p:clrMapOvr>
  <p:transition spd="med">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sz="3200" b="1" smtClean="0"/>
              <a:t>Credit Functions</a:t>
            </a:r>
            <a:endParaRPr lang="en-US" sz="3200" smtClean="0"/>
          </a:p>
        </p:txBody>
      </p:sp>
      <p:sp>
        <p:nvSpPr>
          <p:cNvPr id="51203" name="Content Placeholder 2"/>
          <p:cNvSpPr>
            <a:spLocks noGrp="1"/>
          </p:cNvSpPr>
          <p:nvPr>
            <p:ph idx="1"/>
          </p:nvPr>
        </p:nvSpPr>
        <p:spPr/>
        <p:txBody>
          <a:bodyPr/>
          <a:lstStyle/>
          <a:p>
            <a:pPr>
              <a:buFont typeface="Wingdings" pitchFamily="2" charset="2"/>
              <a:buNone/>
            </a:pPr>
            <a:endParaRPr lang="en-US" smtClean="0"/>
          </a:p>
          <a:p>
            <a:endParaRPr lang="en-US" smtClean="0"/>
          </a:p>
        </p:txBody>
      </p:sp>
      <p:sp>
        <p:nvSpPr>
          <p:cNvPr id="51204" name="Date Placeholder 3"/>
          <p:cNvSpPr>
            <a:spLocks noGrp="1"/>
          </p:cNvSpPr>
          <p:nvPr>
            <p:ph type="dt" sz="quarter" idx="10"/>
          </p:nvPr>
        </p:nvSpPr>
        <p:spPr>
          <a:noFill/>
        </p:spPr>
        <p:txBody>
          <a:bodyPr/>
          <a:lstStyle/>
          <a:p>
            <a:fld id="{07F01F2F-90D8-4A8E-BFC2-408A85501940}" type="datetime1">
              <a:rPr lang="en-US"/>
              <a:pPr/>
              <a:t>11/13/2009</a:t>
            </a:fld>
            <a:endParaRPr lang="en-US"/>
          </a:p>
        </p:txBody>
      </p:sp>
      <p:sp>
        <p:nvSpPr>
          <p:cNvPr id="51205" name="Slide Number Placeholder 4"/>
          <p:cNvSpPr>
            <a:spLocks noGrp="1"/>
          </p:cNvSpPr>
          <p:nvPr>
            <p:ph type="sldNum" sz="quarter" idx="12"/>
          </p:nvPr>
        </p:nvSpPr>
        <p:spPr>
          <a:noFill/>
        </p:spPr>
        <p:txBody>
          <a:bodyPr/>
          <a:lstStyle/>
          <a:p>
            <a:fld id="{862AA3F9-1861-4FFF-8645-8511276CB032}" type="slidenum">
              <a:rPr lang="en-US" smtClean="0"/>
              <a:pPr/>
              <a:t>39</a:t>
            </a:fld>
            <a:endParaRPr lang="en-US" smtClean="0"/>
          </a:p>
        </p:txBody>
      </p:sp>
      <p:sp>
        <p:nvSpPr>
          <p:cNvPr id="51206" name="Footer Placeholder 5"/>
          <p:cNvSpPr>
            <a:spLocks noGrp="1"/>
          </p:cNvSpPr>
          <p:nvPr>
            <p:ph type="ftr" sz="quarter" idx="11"/>
          </p:nvPr>
        </p:nvSpPr>
        <p:spPr>
          <a:noFill/>
        </p:spPr>
        <p:txBody>
          <a:bodyPr/>
          <a:lstStyle/>
          <a:p>
            <a:r>
              <a:rPr lang="en-US" smtClean="0"/>
              <a:t>Prepared by Thomas H. Greco, Jr.</a:t>
            </a:r>
          </a:p>
        </p:txBody>
      </p:sp>
      <p:graphicFrame>
        <p:nvGraphicFramePr>
          <p:cNvPr id="7" name="Table 6"/>
          <p:cNvGraphicFramePr>
            <a:graphicFrameLocks noGrp="1"/>
          </p:cNvGraphicFramePr>
          <p:nvPr/>
        </p:nvGraphicFramePr>
        <p:xfrm>
          <a:off x="609600" y="1447800"/>
          <a:ext cx="7924800" cy="4305041"/>
        </p:xfrm>
        <a:graphic>
          <a:graphicData uri="http://schemas.openxmlformats.org/drawingml/2006/table">
            <a:tbl>
              <a:tblPr firstRow="1" bandRow="1">
                <a:tableStyleId>{5C22544A-7EE6-4342-B048-85BDC9FD1C3A}</a:tableStyleId>
              </a:tblPr>
              <a:tblGrid>
                <a:gridCol w="3962400"/>
                <a:gridCol w="3962400"/>
              </a:tblGrid>
              <a:tr h="5868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1" dirty="0" smtClean="0">
                          <a:solidFill>
                            <a:srgbClr val="FFFF66"/>
                          </a:solidFill>
                          <a:effectLst>
                            <a:outerShdw blurRad="38100" dist="38100" dir="2700000" algn="tl">
                              <a:srgbClr val="000000">
                                <a:alpha val="43137"/>
                              </a:srgbClr>
                            </a:outerShdw>
                          </a:effectLst>
                        </a:rPr>
                        <a:t>Two Distinct Kinds of Credit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dirty="0"/>
                    </a:p>
                  </a:txBody>
                  <a:tcPr/>
                </a:tc>
              </a:tr>
              <a:tr h="503702">
                <a:tc>
                  <a:txBody>
                    <a:bodyPr/>
                    <a:lstStyle/>
                    <a:p>
                      <a:pPr algn="ctr"/>
                      <a:r>
                        <a:rPr lang="en-US" sz="2800" b="1" dirty="0" smtClean="0">
                          <a:solidFill>
                            <a:srgbClr val="FF0000"/>
                          </a:solidFill>
                          <a:effectLst>
                            <a:outerShdw blurRad="38100" dist="38100" dir="2700000" algn="tl">
                              <a:srgbClr val="000000">
                                <a:alpha val="43137"/>
                              </a:srgbClr>
                            </a:outerShdw>
                          </a:effectLst>
                        </a:rPr>
                        <a:t>Exchange Credit</a:t>
                      </a:r>
                      <a:endParaRPr lang="en-US" sz="2800" dirty="0">
                        <a:solidFill>
                          <a:srgbClr val="FF0000"/>
                        </a:solidFill>
                        <a:effectLst>
                          <a:outerShdw blurRad="38100" dist="38100" dir="2700000" algn="tl">
                            <a:srgbClr val="000000">
                              <a:alpha val="43137"/>
                            </a:srgbClr>
                          </a:outerShdw>
                        </a:effectLst>
                      </a:endParaRPr>
                    </a:p>
                  </a:txBody>
                  <a:tcPr>
                    <a:lnL w="12700" cap="flat" cmpd="sng" algn="ctr">
                      <a:solidFill>
                        <a:schemeClr val="tx1"/>
                      </a:solidFill>
                      <a:prstDash val="solid"/>
                      <a:round/>
                      <a:headEnd type="none" w="med" len="med"/>
                      <a:tailEnd type="none" w="med" len="med"/>
                    </a:lnL>
                  </a:tcPr>
                </a:tc>
                <a:tc>
                  <a:txBody>
                    <a:bodyPr/>
                    <a:lstStyle/>
                    <a:p>
                      <a:pPr algn="ctr"/>
                      <a:r>
                        <a:rPr lang="en-US" sz="2800" b="1" dirty="0" smtClean="0">
                          <a:solidFill>
                            <a:srgbClr val="660066"/>
                          </a:solidFill>
                          <a:effectLst>
                            <a:outerShdw blurRad="38100" dist="38100" dir="2700000" algn="tl">
                              <a:srgbClr val="000000">
                                <a:alpha val="43137"/>
                              </a:srgbClr>
                            </a:outerShdw>
                          </a:effectLst>
                        </a:rPr>
                        <a:t>Finance Credit</a:t>
                      </a:r>
                      <a:endParaRPr lang="en-US" sz="2800" dirty="0">
                        <a:solidFill>
                          <a:srgbClr val="660066"/>
                        </a:solidFill>
                        <a:effectLst>
                          <a:outerShdw blurRad="38100" dist="38100" dir="2700000" algn="tl">
                            <a:srgbClr val="000000">
                              <a:alpha val="43137"/>
                            </a:srgbClr>
                          </a:outerShdw>
                        </a:effectLst>
                      </a:endParaRPr>
                    </a:p>
                  </a:txBody>
                  <a:tcPr>
                    <a:lnR w="12700" cap="flat" cmpd="sng" algn="ctr">
                      <a:solidFill>
                        <a:schemeClr val="tx1"/>
                      </a:solidFill>
                      <a:prstDash val="solid"/>
                      <a:round/>
                      <a:headEnd type="none" w="med" len="med"/>
                      <a:tailEnd type="none" w="med" len="med"/>
                    </a:lnR>
                  </a:tcPr>
                </a:tc>
              </a:tr>
              <a:tr h="3199989">
                <a:tc>
                  <a:txBody>
                    <a:bodyPr/>
                    <a:lstStyle/>
                    <a:p>
                      <a:pPr marL="293688" marR="0" indent="-293688"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2400" b="1" dirty="0" smtClean="0">
                          <a:solidFill>
                            <a:srgbClr val="FF0000"/>
                          </a:solidFill>
                        </a:rPr>
                        <a:t>Purpose: to facilitate exchange</a:t>
                      </a:r>
                    </a:p>
                    <a:p>
                      <a:pPr marL="293688" marR="0" indent="-293688"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sz="2400" b="1" dirty="0" smtClean="0">
                        <a:solidFill>
                          <a:srgbClr val="FF0000"/>
                        </a:solidFill>
                      </a:endParaRPr>
                    </a:p>
                    <a:p>
                      <a:pPr marL="293688" marR="0" indent="-293688"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2400" i="1" dirty="0" smtClean="0"/>
                        <a:t>Short-term</a:t>
                      </a:r>
                      <a:endParaRPr lang="en-US" sz="2400" dirty="0" smtClean="0"/>
                    </a:p>
                    <a:p>
                      <a:pPr marL="293688" marR="0" indent="-293688"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2400" i="1" dirty="0" smtClean="0"/>
                        <a:t>Newly created money</a:t>
                      </a:r>
                      <a:endParaRPr lang="en-US" sz="2400" dirty="0" smtClean="0"/>
                    </a:p>
                    <a:p>
                      <a:endParaRPr 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293688" marR="0" indent="-293688"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2400" b="1" dirty="0" smtClean="0">
                          <a:solidFill>
                            <a:srgbClr val="660066"/>
                          </a:solidFill>
                        </a:rPr>
                        <a:t>Purpose: to fund capital development</a:t>
                      </a:r>
                    </a:p>
                    <a:p>
                      <a:pPr marL="293688" marR="0" indent="-293688"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sz="2400" b="1" dirty="0" smtClean="0">
                        <a:solidFill>
                          <a:srgbClr val="660066"/>
                        </a:solidFill>
                      </a:endParaRPr>
                    </a:p>
                    <a:p>
                      <a:pPr marL="293688" marR="0" indent="-293688"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2400" i="1" dirty="0" smtClean="0"/>
                        <a:t>Long-term</a:t>
                      </a:r>
                      <a:endParaRPr lang="en-US" sz="2400" dirty="0" smtClean="0"/>
                    </a:p>
                    <a:p>
                      <a:pPr marL="293688" indent="-293688">
                        <a:buFont typeface="Wingdings" pitchFamily="2" charset="2"/>
                        <a:buChar char="§"/>
                      </a:pPr>
                      <a:r>
                        <a:rPr lang="en-US" sz="2400" i="1" dirty="0" smtClean="0"/>
                        <a:t>Reallocation of existing money from </a:t>
                      </a:r>
                      <a:r>
                        <a:rPr lang="en-US" sz="2400" b="1" i="1" dirty="0" smtClean="0"/>
                        <a:t>savers</a:t>
                      </a:r>
                      <a:r>
                        <a:rPr lang="en-US" sz="2400" i="1" dirty="0" smtClean="0"/>
                        <a:t> to </a:t>
                      </a:r>
                      <a:r>
                        <a:rPr lang="en-US" sz="2400" b="1" i="1" dirty="0" smtClean="0"/>
                        <a:t>entrepreneurs</a:t>
                      </a:r>
                      <a:endParaRPr lang="en-US" sz="2400" dirty="0" smtClean="0"/>
                    </a:p>
                    <a:p>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med">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lvl="1" indent="0">
              <a:buFontTx/>
              <a:buNone/>
            </a:pPr>
            <a:r>
              <a:rPr lang="en-US" altLang="ko-KR" sz="2800" i="1" dirty="0" smtClean="0">
                <a:solidFill>
                  <a:srgbClr val="002060"/>
                </a:solidFill>
                <a:ea typeface="굴림" pitchFamily="34" charset="-127"/>
              </a:rPr>
              <a:t>Local </a:t>
            </a:r>
            <a:r>
              <a:rPr lang="en-US" altLang="ko-KR" sz="2800" i="1" dirty="0" smtClean="0">
                <a:solidFill>
                  <a:srgbClr val="002060"/>
                </a:solidFill>
                <a:ea typeface="굴림" pitchFamily="34" charset="-127"/>
              </a:rPr>
              <a:t>trade exchanges </a:t>
            </a:r>
            <a:r>
              <a:rPr lang="en-US" altLang="ko-KR" sz="2800" i="1" dirty="0" smtClean="0">
                <a:solidFill>
                  <a:srgbClr val="002060"/>
                </a:solidFill>
                <a:ea typeface="굴림" pitchFamily="34" charset="-127"/>
              </a:rPr>
              <a:t>will merge into wide </a:t>
            </a:r>
            <a:r>
              <a:rPr lang="en-US" altLang="ko-KR" sz="2800" i="1" dirty="0" smtClean="0">
                <a:solidFill>
                  <a:srgbClr val="002060"/>
                </a:solidFill>
                <a:ea typeface="굴림" pitchFamily="34" charset="-127"/>
              </a:rPr>
              <a:t>area </a:t>
            </a:r>
            <a:r>
              <a:rPr lang="en-US" altLang="ko-KR" sz="2800" i="1" dirty="0" smtClean="0">
                <a:solidFill>
                  <a:srgbClr val="002060"/>
                </a:solidFill>
                <a:ea typeface="굴림" pitchFamily="34" charset="-127"/>
              </a:rPr>
              <a:t>trading networks that:</a:t>
            </a:r>
          </a:p>
          <a:p>
            <a:pPr marL="0" lvl="1" indent="0">
              <a:buFontTx/>
              <a:buNone/>
            </a:pPr>
            <a:endParaRPr lang="en-US" altLang="ko-KR" sz="2800" dirty="0" smtClean="0">
              <a:solidFill>
                <a:srgbClr val="002060"/>
              </a:solidFill>
              <a:ea typeface="굴림" pitchFamily="34" charset="-127"/>
            </a:endParaRPr>
          </a:p>
          <a:p>
            <a:pPr marL="457200" lvl="1" indent="-457200"/>
            <a:r>
              <a:rPr lang="en-US" altLang="ko-KR" sz="2800" b="1" dirty="0" smtClean="0">
                <a:ea typeface="굴림" pitchFamily="34" charset="-127"/>
              </a:rPr>
              <a:t>Offer </a:t>
            </a:r>
            <a:r>
              <a:rPr lang="en-US" altLang="ko-KR" sz="2800" b="1" dirty="0" smtClean="0">
                <a:ea typeface="굴림" pitchFamily="34" charset="-127"/>
              </a:rPr>
              <a:t>universally accepted, non-cash payment (credit </a:t>
            </a:r>
            <a:r>
              <a:rPr lang="en-US" altLang="ko-KR" sz="2800" b="1" dirty="0" smtClean="0">
                <a:ea typeface="굴림" pitchFamily="34" charset="-127"/>
              </a:rPr>
              <a:t>clearing)</a:t>
            </a:r>
          </a:p>
          <a:p>
            <a:pPr marL="457200" lvl="1" indent="-457200"/>
            <a:r>
              <a:rPr lang="en-US" altLang="ko-KR" sz="2800" b="1" dirty="0" smtClean="0">
                <a:ea typeface="굴림" pitchFamily="34" charset="-127"/>
              </a:rPr>
              <a:t>Bring </a:t>
            </a:r>
            <a:r>
              <a:rPr lang="en-US" altLang="ko-KR" sz="2800" b="1" dirty="0" smtClean="0">
                <a:ea typeface="굴림" pitchFamily="34" charset="-127"/>
              </a:rPr>
              <a:t>in new </a:t>
            </a:r>
            <a:r>
              <a:rPr lang="en-US" altLang="ko-KR" sz="2800" b="1" dirty="0" smtClean="0">
                <a:ea typeface="굴림" pitchFamily="34" charset="-127"/>
              </a:rPr>
              <a:t>participants in </a:t>
            </a:r>
            <a:r>
              <a:rPr lang="en-US" altLang="ko-KR" sz="2800" b="1" dirty="0" smtClean="0">
                <a:ea typeface="굴림" pitchFamily="34" charset="-127"/>
              </a:rPr>
              <a:t>diverse locations and </a:t>
            </a:r>
            <a:r>
              <a:rPr lang="en-US" altLang="ko-KR" sz="2800" b="1" dirty="0" smtClean="0">
                <a:ea typeface="굴림" pitchFamily="34" charset="-127"/>
              </a:rPr>
              <a:t>industries</a:t>
            </a:r>
          </a:p>
          <a:p>
            <a:pPr marL="457200" lvl="1" indent="-457200"/>
            <a:r>
              <a:rPr lang="en-US" altLang="ko-KR" sz="2800" b="1" dirty="0" smtClean="0">
                <a:ea typeface="굴림" pitchFamily="34" charset="-127"/>
              </a:rPr>
              <a:t>Open </a:t>
            </a:r>
            <a:r>
              <a:rPr lang="en-US" altLang="ko-KR" sz="2800" b="1" dirty="0" smtClean="0">
                <a:ea typeface="굴림" pitchFamily="34" charset="-127"/>
              </a:rPr>
              <a:t>up new levels of the supply </a:t>
            </a:r>
            <a:r>
              <a:rPr lang="en-US" altLang="ko-KR" sz="2800" b="1" dirty="0" smtClean="0">
                <a:ea typeface="굴림" pitchFamily="34" charset="-127"/>
              </a:rPr>
              <a:t>chain</a:t>
            </a:r>
          </a:p>
          <a:p>
            <a:pPr marL="457200" lvl="1" indent="-457200"/>
            <a:r>
              <a:rPr lang="en-US" altLang="ko-KR" sz="2800" b="1" dirty="0" smtClean="0">
                <a:ea typeface="굴림" pitchFamily="34" charset="-127"/>
              </a:rPr>
              <a:t>Stimulate </a:t>
            </a:r>
            <a:r>
              <a:rPr lang="en-US" altLang="ko-KR" sz="2800" b="1" dirty="0" smtClean="0">
                <a:ea typeface="굴림" pitchFamily="34" charset="-127"/>
              </a:rPr>
              <a:t>new innovative means of </a:t>
            </a:r>
            <a:r>
              <a:rPr lang="en-US" altLang="ko-KR" sz="2800" b="1" dirty="0" smtClean="0">
                <a:ea typeface="굴림" pitchFamily="34" charset="-127"/>
              </a:rPr>
              <a:t>commerce</a:t>
            </a:r>
          </a:p>
          <a:p>
            <a:pPr marL="457200" lvl="1" indent="-457200"/>
            <a:r>
              <a:rPr lang="en-US" altLang="ko-KR" sz="2800" b="1" dirty="0" smtClean="0">
                <a:ea typeface="굴림" pitchFamily="34" charset="-127"/>
              </a:rPr>
              <a:t>Reach </a:t>
            </a:r>
            <a:r>
              <a:rPr lang="en-US" altLang="ko-KR" sz="2800" b="1" dirty="0" smtClean="0">
                <a:ea typeface="굴림" pitchFamily="34" charset="-127"/>
              </a:rPr>
              <a:t>a tipping point and </a:t>
            </a:r>
            <a:r>
              <a:rPr lang="en-US" altLang="ko-KR" sz="2800" b="1" dirty="0" smtClean="0">
                <a:ea typeface="굴림" pitchFamily="34" charset="-127"/>
              </a:rPr>
              <a:t>grow exponentially</a:t>
            </a:r>
            <a:r>
              <a:rPr lang="en-US" altLang="ja-JP" sz="2800" dirty="0" smtClean="0">
                <a:ea typeface="ＭＳ Ｐゴシック" pitchFamily="34" charset="-128"/>
              </a:rPr>
              <a:t> </a:t>
            </a:r>
            <a:endParaRPr lang="en-US" sz="2800" dirty="0" smtClean="0">
              <a:ea typeface="ＭＳ Ｐゴシック" pitchFamily="34" charset="-128"/>
            </a:endParaRPr>
          </a:p>
          <a:p>
            <a:endParaRPr lang="en-US" dirty="0"/>
          </a:p>
        </p:txBody>
      </p:sp>
      <p:sp>
        <p:nvSpPr>
          <p:cNvPr id="3" name="Title 2"/>
          <p:cNvSpPr>
            <a:spLocks noGrp="1"/>
          </p:cNvSpPr>
          <p:nvPr>
            <p:ph type="title"/>
          </p:nvPr>
        </p:nvSpPr>
        <p:spPr/>
        <p:txBody>
          <a:bodyPr/>
          <a:lstStyle/>
          <a:p>
            <a:r>
              <a:rPr lang="en-US" dirty="0" smtClean="0"/>
              <a:t>The </a:t>
            </a:r>
            <a:r>
              <a:rPr lang="en-US" dirty="0" smtClean="0"/>
              <a:t>Future Exchange Network</a:t>
            </a:r>
            <a:endParaRPr lang="en-US" dirty="0"/>
          </a:p>
        </p:txBody>
      </p:sp>
      <p:sp>
        <p:nvSpPr>
          <p:cNvPr id="4" name="Slide Number Placeholder 3"/>
          <p:cNvSpPr>
            <a:spLocks noGrp="1"/>
          </p:cNvSpPr>
          <p:nvPr>
            <p:ph type="sldNum" sz="quarter" idx="12"/>
          </p:nvPr>
        </p:nvSpPr>
        <p:spPr/>
        <p:txBody>
          <a:bodyPr/>
          <a:lstStyle/>
          <a:p>
            <a:pPr>
              <a:defRPr/>
            </a:pPr>
            <a:fld id="{726F24B9-E2D7-48F3-9CF3-30C24583564E}" type="slidenum">
              <a:rPr lang="en-US" smtClean="0"/>
              <a:pPr>
                <a:defRPr/>
              </a:pPr>
              <a:t>40</a:t>
            </a:fld>
            <a:endParaRPr lang="en-US" dirty="0"/>
          </a:p>
        </p:txBody>
      </p:sp>
    </p:spTree>
  </p:cSld>
  <p:clrMapOvr>
    <a:masterClrMapping/>
  </p:clrMapOvr>
  <p:transition spd="med">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726F24B9-E2D7-48F3-9CF3-30C24583564E}" type="slidenum">
              <a:rPr lang="en-US" smtClean="0"/>
              <a:pPr>
                <a:defRPr/>
              </a:pPr>
              <a:t>41</a:t>
            </a:fld>
            <a:endParaRPr lang="en-US" dirty="0"/>
          </a:p>
        </p:txBody>
      </p:sp>
      <p:sp>
        <p:nvSpPr>
          <p:cNvPr id="4" name="Title 3"/>
          <p:cNvSpPr>
            <a:spLocks noGrp="1"/>
          </p:cNvSpPr>
          <p:nvPr>
            <p:ph type="title"/>
          </p:nvPr>
        </p:nvSpPr>
        <p:spPr/>
        <p:txBody>
          <a:bodyPr>
            <a:normAutofit fontScale="90000"/>
          </a:bodyPr>
          <a:lstStyle/>
          <a:p>
            <a:r>
              <a:rPr lang="en-US" dirty="0" smtClean="0"/>
              <a:t>Seven Areas in Urgent Need of Restructuring</a:t>
            </a:r>
            <a:endParaRPr lang="en-US" dirty="0"/>
          </a:p>
        </p:txBody>
      </p:sp>
      <p:sp>
        <p:nvSpPr>
          <p:cNvPr id="5" name="Trapezoid 4"/>
          <p:cNvSpPr/>
          <p:nvPr/>
        </p:nvSpPr>
        <p:spPr>
          <a:xfrm flipV="1">
            <a:off x="3733800" y="1752600"/>
            <a:ext cx="1447800" cy="1139952"/>
          </a:xfrm>
          <a:prstGeom prst="trapezoid">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apezoid 7"/>
          <p:cNvSpPr/>
          <p:nvPr/>
        </p:nvSpPr>
        <p:spPr>
          <a:xfrm rot="1605959" flipH="1" flipV="1">
            <a:off x="4827324" y="2017535"/>
            <a:ext cx="1447800" cy="1139952"/>
          </a:xfrm>
          <a:prstGeom prst="trapezoid">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1"/>
          <p:cNvGrpSpPr/>
          <p:nvPr/>
        </p:nvGrpSpPr>
        <p:grpSpPr>
          <a:xfrm rot="21442063">
            <a:off x="1515239" y="2039628"/>
            <a:ext cx="2613272" cy="2996935"/>
            <a:chOff x="1452051" y="2017536"/>
            <a:chExt cx="2613272" cy="2996935"/>
          </a:xfrm>
        </p:grpSpPr>
        <p:sp>
          <p:nvSpPr>
            <p:cNvPr id="6" name="Trapezoid 5"/>
            <p:cNvSpPr/>
            <p:nvPr/>
          </p:nvSpPr>
          <p:spPr>
            <a:xfrm rot="19994041" flipV="1">
              <a:off x="2617523" y="2017536"/>
              <a:ext cx="1447800" cy="1139952"/>
            </a:xfrm>
            <a:prstGeom prst="trapezoid">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9"/>
            <p:cNvSpPr/>
            <p:nvPr/>
          </p:nvSpPr>
          <p:spPr>
            <a:xfrm rot="18472541" flipV="1">
              <a:off x="1734553" y="2713568"/>
              <a:ext cx="1447800" cy="1139952"/>
            </a:xfrm>
            <a:prstGeom prst="trapezoid">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rapezoid 10"/>
            <p:cNvSpPr/>
            <p:nvPr/>
          </p:nvSpPr>
          <p:spPr>
            <a:xfrm rot="16601394" flipV="1">
              <a:off x="1298127" y="3720595"/>
              <a:ext cx="1447800" cy="1139952"/>
            </a:xfrm>
            <a:prstGeom prst="trapezoid">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12"/>
          <p:cNvGrpSpPr/>
          <p:nvPr/>
        </p:nvGrpSpPr>
        <p:grpSpPr>
          <a:xfrm rot="1742786" flipH="1">
            <a:off x="5396894" y="2833216"/>
            <a:ext cx="2176846" cy="2125005"/>
            <a:chOff x="1888477" y="2017536"/>
            <a:chExt cx="2176846" cy="1989908"/>
          </a:xfrm>
        </p:grpSpPr>
        <p:sp>
          <p:nvSpPr>
            <p:cNvPr id="14" name="Trapezoid 13"/>
            <p:cNvSpPr/>
            <p:nvPr/>
          </p:nvSpPr>
          <p:spPr>
            <a:xfrm rot="19994041" flipV="1">
              <a:off x="2617523" y="2017536"/>
              <a:ext cx="1447800" cy="1139952"/>
            </a:xfrm>
            <a:prstGeom prst="trapezoid">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apezoid 14"/>
            <p:cNvSpPr/>
            <p:nvPr/>
          </p:nvSpPr>
          <p:spPr>
            <a:xfrm rot="18472541" flipV="1">
              <a:off x="1734553" y="2713568"/>
              <a:ext cx="1447800" cy="1139952"/>
            </a:xfrm>
            <a:prstGeom prst="trapezoid">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p:cNvSpPr txBox="1"/>
          <p:nvPr/>
        </p:nvSpPr>
        <p:spPr>
          <a:xfrm>
            <a:off x="3886200" y="1962090"/>
            <a:ext cx="1143000" cy="400110"/>
          </a:xfrm>
          <a:prstGeom prst="rect">
            <a:avLst/>
          </a:prstGeom>
          <a:noFill/>
        </p:spPr>
        <p:txBody>
          <a:bodyPr wrap="square" rtlCol="0">
            <a:spAutoFit/>
          </a:bodyPr>
          <a:lstStyle/>
          <a:p>
            <a:pPr algn="ctr"/>
            <a:r>
              <a:rPr lang="en-US" sz="2000" b="1" dirty="0" smtClean="0">
                <a:solidFill>
                  <a:srgbClr val="C00000"/>
                </a:solidFill>
              </a:rPr>
              <a:t>Money</a:t>
            </a:r>
            <a:endParaRPr lang="en-US" sz="2000" b="1" dirty="0">
              <a:solidFill>
                <a:srgbClr val="C00000"/>
              </a:solidFill>
            </a:endParaRPr>
          </a:p>
        </p:txBody>
      </p:sp>
      <p:sp>
        <p:nvSpPr>
          <p:cNvPr id="18" name="TextBox 17"/>
          <p:cNvSpPr txBox="1"/>
          <p:nvPr/>
        </p:nvSpPr>
        <p:spPr>
          <a:xfrm>
            <a:off x="2743200" y="2209800"/>
            <a:ext cx="1295400" cy="646331"/>
          </a:xfrm>
          <a:prstGeom prst="rect">
            <a:avLst/>
          </a:prstGeom>
          <a:noFill/>
        </p:spPr>
        <p:txBody>
          <a:bodyPr wrap="square" rtlCol="0">
            <a:spAutoFit/>
          </a:bodyPr>
          <a:lstStyle/>
          <a:p>
            <a:r>
              <a:rPr lang="en-US" b="1" dirty="0" smtClean="0">
                <a:solidFill>
                  <a:srgbClr val="339966"/>
                </a:solidFill>
              </a:rPr>
              <a:t>Banking &amp; Finance</a:t>
            </a:r>
            <a:endParaRPr lang="en-US" b="1" dirty="0">
              <a:solidFill>
                <a:srgbClr val="339966"/>
              </a:solidFill>
            </a:endParaRPr>
          </a:p>
        </p:txBody>
      </p:sp>
    </p:spTree>
  </p:cSld>
  <p:clrMapOvr>
    <a:masterClrMapping/>
  </p:clrMapOvr>
  <p:transition spd="med">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
</p:tagLst>
</file>

<file path=ppt/tags/tag2.xml><?xml version="1.0" encoding="utf-8"?>
<p:tagLst xmlns:a="http://schemas.openxmlformats.org/drawingml/2006/main" xmlns:r="http://schemas.openxmlformats.org/officeDocument/2006/relationships" xmlns:p="http://schemas.openxmlformats.org/presentationml/2006/main">
  <p:tag name="TIMING" val="|1.7|2.7|25.8"/>
</p:tagLst>
</file>

<file path=ppt/tags/tag3.xml><?xml version="1.0" encoding="utf-8"?>
<p:tagLst xmlns:a="http://schemas.openxmlformats.org/drawingml/2006/main" xmlns:r="http://schemas.openxmlformats.org/officeDocument/2006/relationships" xmlns:p="http://schemas.openxmlformats.org/presentationml/2006/main">
  <p:tag name="TIMING" val="|1.1|1.3|1.1|1|1|1.4|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1142</TotalTime>
  <Words>2353</Words>
  <Application>Microsoft Office PowerPoint</Application>
  <PresentationFormat>On-screen Show (4:3)</PresentationFormat>
  <Paragraphs>381</Paragraphs>
  <Slides>41</Slides>
  <Notes>41</Notes>
  <HiddenSlides>2</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Concourse</vt:lpstr>
      <vt:lpstr>The Economy: How Did we Get Here and Where are we Going?</vt:lpstr>
      <vt:lpstr>Slide 2</vt:lpstr>
      <vt:lpstr>Critical Questions</vt:lpstr>
      <vt:lpstr>Slide 4</vt:lpstr>
      <vt:lpstr>Seven Areas in Urgent Need of Restructuring</vt:lpstr>
      <vt:lpstr>The Political Money Regime</vt:lpstr>
      <vt:lpstr>Systemic Failure of Conventional Money and Banking</vt:lpstr>
      <vt:lpstr>Unreliable Bank Credit</vt:lpstr>
      <vt:lpstr>Essential Elements of the Political Money System</vt:lpstr>
      <vt:lpstr>Money – Instrument of Power</vt:lpstr>
      <vt:lpstr>Growth of One Dollar at Compound Interest</vt:lpstr>
      <vt:lpstr>Slide 12</vt:lpstr>
      <vt:lpstr>Slide 13</vt:lpstr>
      <vt:lpstr>Slide 14</vt:lpstr>
      <vt:lpstr>Slide 15</vt:lpstr>
      <vt:lpstr>The Credit Commons Has Been Privatized</vt:lpstr>
      <vt:lpstr>Slide 17</vt:lpstr>
      <vt:lpstr>Slide 18</vt:lpstr>
      <vt:lpstr>Relocalization Means a  Shift of power!</vt:lpstr>
      <vt:lpstr>Transitions</vt:lpstr>
      <vt:lpstr>A New Paradigm for Community Development </vt:lpstr>
      <vt:lpstr>Common Problems of Regional Economies </vt:lpstr>
      <vt:lpstr>Slide 23</vt:lpstr>
      <vt:lpstr>How to Insulate, but not Isolate, the local economy to: </vt:lpstr>
      <vt:lpstr>Prescriptions</vt:lpstr>
      <vt:lpstr>Emergent Alternatives</vt:lpstr>
      <vt:lpstr>Who is Qualified to Issue Currency Credits?</vt:lpstr>
      <vt:lpstr>Requirements for a Sound Exchange System</vt:lpstr>
      <vt:lpstr>Mutual Credit Issuance and Circulation</vt:lpstr>
      <vt:lpstr>The WIR Model</vt:lpstr>
      <vt:lpstr>A Successful Mutual Credit Clearing Association</vt:lpstr>
      <vt:lpstr>Slide 32</vt:lpstr>
      <vt:lpstr>Modern Trade and Barter</vt:lpstr>
      <vt:lpstr>Provincial Currencies</vt:lpstr>
      <vt:lpstr>A 5 Stage Regional Development Program</vt:lpstr>
      <vt:lpstr>Mutual Credit Clearing Associations and  Community Currencies </vt:lpstr>
      <vt:lpstr>Everybody Wins!</vt:lpstr>
      <vt:lpstr>References and Resources</vt:lpstr>
      <vt:lpstr>Credit Functions</vt:lpstr>
      <vt:lpstr>The Future Exchange Network</vt:lpstr>
      <vt:lpstr>Seven Areas in Urgent Need of Restructuring</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Cashless, Bankless Exchange</dc:title>
  <dc:creator>TG</dc:creator>
  <cp:lastModifiedBy>TG</cp:lastModifiedBy>
  <cp:revision>117</cp:revision>
  <dcterms:created xsi:type="dcterms:W3CDTF">2009-09-20T12:10:02Z</dcterms:created>
  <dcterms:modified xsi:type="dcterms:W3CDTF">2009-11-13T10:51:17Z</dcterms:modified>
</cp:coreProperties>
</file>